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  <p:sldMasterId id="2147483672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Montserrat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2" roundtripDataSignature="AMtx7mhO2zZxBKgesBACpiD4XCzlPJhne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80936" autoAdjust="0"/>
  </p:normalViewPr>
  <p:slideViewPr>
    <p:cSldViewPr snapToGrid="0">
      <p:cViewPr varScale="1">
        <p:scale>
          <a:sx n="93" d="100"/>
          <a:sy n="93" d="100"/>
        </p:scale>
        <p:origin x="11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1.fntdata"/><Relationship Id="rId21" Type="http://schemas.openxmlformats.org/officeDocument/2006/relationships/slide" Target="slides/slide18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4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7.fntdata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3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6.fntdata"/><Relationship Id="rId52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02b1420932_0_93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7" name="Google Shape;307;g102b1420932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4213"/>
            <a:ext cx="6099175" cy="34305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02b1420932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3" name="Google Shape;323;g102b1420932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24" name="Google Shape;324;g102b1420932_0_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102b1420932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g102b1420932_0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36" name="Google Shape;336;g102b1420932_0_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02aeb54a43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3" name="Google Shape;343;g102aeb54a43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4" name="Google Shape;344;g102aeb54a43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02b1420932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g102b1420932_0_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1" name="Google Shape;351;g102b1420932_0_1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02b1420932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8" name="Google Shape;358;g102b1420932_0_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59" name="Google Shape;359;g102b1420932_0_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102b1420932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5" name="Google Shape;365;g102b1420932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66" name="Google Shape;366;g102b1420932_0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02b15025f6_2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4213"/>
            <a:ext cx="6099175" cy="34305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378" name="Google Shape;378;g102b15025f6_2_259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75" tIns="45175" rIns="90375" bIns="451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9" name="Google Shape;379;g102b15025f6_2_259:notes"/>
          <p:cNvSpPr txBox="1">
            <a:spLocks noGrp="1"/>
          </p:cNvSpPr>
          <p:nvPr>
            <p:ph type="sldNum" idx="12"/>
          </p:nvPr>
        </p:nvSpPr>
        <p:spPr>
          <a:xfrm>
            <a:off x="3884616" y="8685226"/>
            <a:ext cx="2971799" cy="457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75" tIns="45175" rIns="90375" bIns="451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1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1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05" name="Google Shape;40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102aeb54a43_2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4" name="Google Shape;414;g102aeb54a43_2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02b142093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198" name="Google Shape;198;g102b14209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2" name="Google Shape;4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2" name="Google Shape;42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2146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02b1420932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" name="Google Shape;206;g102b1420932_0_18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07" name="Google Shape;207;g102b1420932_0_1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16" name="Google Shape;21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102aeb54a43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102aeb54a43_2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g102aeb54a43_2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02b1420932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g102b1420932_0_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51" name="Google Shape;251;g102b1420932_0_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04541ade2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104541ade20_0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g104541ade20_0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02b1420932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102b1420932_0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278" name="Google Shape;278;g102b1420932_0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02b1420932_0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4213"/>
            <a:ext cx="6099175" cy="34305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288" name="Google Shape;288;g102b1420932_0_75:notes"/>
          <p:cNvSpPr txBox="1">
            <a:spLocks noGrp="1"/>
          </p:cNvSpPr>
          <p:nvPr>
            <p:ph type="body" idx="1"/>
          </p:nvPr>
        </p:nvSpPr>
        <p:spPr>
          <a:xfrm>
            <a:off x="685801" y="4343406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75" tIns="45175" rIns="90375" bIns="451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9" name="Google Shape;289;g102b1420932_0_75:notes"/>
          <p:cNvSpPr txBox="1">
            <a:spLocks noGrp="1"/>
          </p:cNvSpPr>
          <p:nvPr>
            <p:ph type="sldNum" idx="12"/>
          </p:nvPr>
        </p:nvSpPr>
        <p:spPr>
          <a:xfrm>
            <a:off x="3884616" y="8685226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75" tIns="45175" rIns="90375" bIns="4517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5"/>
              <a:buFont typeface="Noto Sans Symbols"/>
              <a:buNone/>
            </a:pPr>
            <a:fld id="{00000000-1234-1234-1234-123412341234}" type="slidenum">
              <a:rPr lang="fr-FR"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3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>
  <p:cSld name="Titre et texte vertical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612524"/>
            <a:ext cx="2906110" cy="1245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4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4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4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4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4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4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4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4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4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4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4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4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8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48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5" name="Google Shape;115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2b15025f6_2_6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102b15025f6_2_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ctr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/>
            </a:lvl1pPr>
            <a:lvl2pPr lvl="1" algn="ctr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/>
            </a:lvl2pPr>
            <a:lvl3pPr lvl="2" algn="ctr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/>
            </a:lvl3pPr>
            <a:lvl4pPr lvl="3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4pPr>
            <a:lvl5pPr lvl="4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5pPr>
            <a:lvl6pPr lvl="5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6pPr>
            <a:lvl7pPr lvl="6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7pPr>
            <a:lvl8pPr lvl="7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8pPr>
            <a:lvl9pPr lvl="8" algn="ctr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102b15025f6_2_6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g102b15025f6_2_6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2b15025f6_2_14"/>
          <p:cNvSpPr txBox="1">
            <a:spLocks noGrp="1"/>
          </p:cNvSpPr>
          <p:nvPr>
            <p:ph type="title"/>
          </p:nvPr>
        </p:nvSpPr>
        <p:spPr>
          <a:xfrm>
            <a:off x="2040476" y="142852"/>
            <a:ext cx="9770564" cy="8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g102b15025f6_2_14"/>
          <p:cNvSpPr txBox="1">
            <a:spLocks noGrp="1"/>
          </p:cNvSpPr>
          <p:nvPr>
            <p:ph type="body" idx="1"/>
          </p:nvPr>
        </p:nvSpPr>
        <p:spPr>
          <a:xfrm>
            <a:off x="609600" y="1357298"/>
            <a:ext cx="11296691" cy="4767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Calibri"/>
              <a:buNone/>
              <a:defRPr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alibri"/>
              <a:buNone/>
              <a:defRPr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Calibri"/>
              <a:buNone/>
              <a:defRPr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Font typeface="Calibri"/>
              <a:buNone/>
              <a:defRPr/>
            </a:lvl5pPr>
            <a:lvl6pPr marL="2743200" lvl="5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6pPr>
            <a:lvl7pPr marL="3200400" lvl="6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8pPr>
            <a:lvl9pPr marL="4114800" lvl="8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35" name="Google Shape;135;g102b15025f6_2_14"/>
          <p:cNvSpPr txBox="1">
            <a:spLocks noGrp="1"/>
          </p:cNvSpPr>
          <p:nvPr>
            <p:ph type="dt" idx="10"/>
          </p:nvPr>
        </p:nvSpPr>
        <p:spPr>
          <a:xfrm>
            <a:off x="4586826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g102b15025f6_2_14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2b15025f6_2_19"/>
          <p:cNvSpPr txBox="1"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lv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102b15025f6_2_19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6pPr>
            <a:lvl7pPr marL="3200400" lvl="6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7pPr>
            <a:lvl8pPr marL="3657600" lvl="7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8pPr>
            <a:lvl9pPr marL="4114800" lvl="8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140" name="Google Shape;140;g102b15025f6_2_19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1" name="Google Shape;141;g102b15025f6_2_19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02b15025f6_2_24"/>
          <p:cNvSpPr txBox="1">
            <a:spLocks noGrp="1"/>
          </p:cNvSpPr>
          <p:nvPr>
            <p:ph type="title"/>
          </p:nvPr>
        </p:nvSpPr>
        <p:spPr>
          <a:xfrm>
            <a:off x="1904971" y="285728"/>
            <a:ext cx="9770564" cy="8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g102b15025f6_2_24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5382684" cy="452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4064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800"/>
              <a:buChar char="❖"/>
              <a:defRPr sz="2800"/>
            </a:lvl1pPr>
            <a:lvl2pPr marL="914400" lvl="1" indent="-3810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Char char="⮚"/>
              <a:defRPr sz="2400"/>
            </a:lvl2pPr>
            <a:lvl3pPr marL="1371600" lvl="2" indent="-355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5pPr>
            <a:lvl6pPr marL="2743200" lvl="5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6pPr>
            <a:lvl7pPr marL="3200400" lvl="6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7pPr>
            <a:lvl8pPr marL="3657600" lvl="7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8pPr>
            <a:lvl9pPr marL="4114800" lvl="8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>
            <a:endParaRPr/>
          </a:p>
        </p:txBody>
      </p:sp>
      <p:sp>
        <p:nvSpPr>
          <p:cNvPr id="145" name="Google Shape;145;g102b15025f6_2_24"/>
          <p:cNvSpPr txBox="1">
            <a:spLocks noGrp="1"/>
          </p:cNvSpPr>
          <p:nvPr>
            <p:ph type="body" idx="2"/>
          </p:nvPr>
        </p:nvSpPr>
        <p:spPr>
          <a:xfrm>
            <a:off x="6195484" y="1600200"/>
            <a:ext cx="5384800" cy="452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4064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800"/>
              <a:buChar char="❖"/>
              <a:defRPr sz="2800"/>
            </a:lvl1pPr>
            <a:lvl2pPr marL="914400" lvl="1" indent="-3810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Char char="⮚"/>
              <a:defRPr sz="2400"/>
            </a:lvl2pPr>
            <a:lvl3pPr marL="1371600" lvl="2" indent="-355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Char char="•"/>
              <a:defRPr sz="2000"/>
            </a:lvl3pPr>
            <a:lvl4pPr marL="1828800" lvl="3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–"/>
              <a:defRPr sz="1800"/>
            </a:lvl4pPr>
            <a:lvl5pPr marL="2286000" lvl="4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5pPr>
            <a:lvl6pPr marL="2743200" lvl="5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6pPr>
            <a:lvl7pPr marL="3200400" lvl="6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7pPr>
            <a:lvl8pPr marL="3657600" lvl="7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8pPr>
            <a:lvl9pPr marL="4114800" lvl="8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 sz="1800"/>
            </a:lvl9pPr>
          </a:lstStyle>
          <a:p>
            <a:endParaRPr/>
          </a:p>
        </p:txBody>
      </p:sp>
      <p:sp>
        <p:nvSpPr>
          <p:cNvPr id="146" name="Google Shape;146;g102b15025f6_2_24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g102b15025f6_2_24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2b15025f6_2_30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g102b15025f6_2_30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1" name="Google Shape;151;g102b15025f6_2_30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3810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Char char="❖"/>
              <a:defRPr sz="2400"/>
            </a:lvl1pPr>
            <a:lvl2pPr marL="914400" lvl="1" indent="-355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Char char="⮚"/>
              <a:defRPr sz="2000"/>
            </a:lvl2pPr>
            <a:lvl3pPr marL="1371600" lvl="2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–"/>
              <a:defRPr sz="1600"/>
            </a:lvl4pPr>
            <a:lvl5pPr marL="2286000" lvl="4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5pPr>
            <a:lvl6pPr marL="2743200" lvl="5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6pPr>
            <a:lvl7pPr marL="3200400" lvl="6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7pPr>
            <a:lvl8pPr marL="3657600" lvl="7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8pPr>
            <a:lvl9pPr marL="4114800" lvl="8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>
            <a:endParaRPr/>
          </a:p>
        </p:txBody>
      </p:sp>
      <p:sp>
        <p:nvSpPr>
          <p:cNvPr id="152" name="Google Shape;152;g102b15025f6_2_30"/>
          <p:cNvSpPr txBox="1">
            <a:spLocks noGrp="1"/>
          </p:cNvSpPr>
          <p:nvPr>
            <p:ph type="body" idx="3"/>
          </p:nvPr>
        </p:nvSpPr>
        <p:spPr>
          <a:xfrm>
            <a:off x="6193367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3" name="Google Shape;153;g102b15025f6_2_30"/>
          <p:cNvSpPr txBox="1">
            <a:spLocks noGrp="1"/>
          </p:cNvSpPr>
          <p:nvPr>
            <p:ph type="body" idx="4"/>
          </p:nvPr>
        </p:nvSpPr>
        <p:spPr>
          <a:xfrm>
            <a:off x="6193367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3810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Char char="❖"/>
              <a:defRPr sz="2400"/>
            </a:lvl1pPr>
            <a:lvl2pPr marL="914400" lvl="1" indent="-355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000"/>
              <a:buChar char="⮚"/>
              <a:defRPr sz="2000"/>
            </a:lvl2pPr>
            <a:lvl3pPr marL="1371600" lvl="2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 sz="1800"/>
            </a:lvl3pPr>
            <a:lvl4pPr marL="1828800" lvl="3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–"/>
              <a:defRPr sz="1600"/>
            </a:lvl4pPr>
            <a:lvl5pPr marL="2286000" lvl="4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5pPr>
            <a:lvl6pPr marL="2743200" lvl="5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6pPr>
            <a:lvl7pPr marL="3200400" lvl="6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7pPr>
            <a:lvl8pPr marL="3657600" lvl="7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8pPr>
            <a:lvl9pPr marL="4114800" lvl="8" indent="-3302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600"/>
              <a:buChar char="»"/>
              <a:defRPr sz="1600"/>
            </a:lvl9pPr>
          </a:lstStyle>
          <a:p>
            <a:endParaRPr/>
          </a:p>
        </p:txBody>
      </p:sp>
      <p:sp>
        <p:nvSpPr>
          <p:cNvPr id="154" name="Google Shape;154;g102b15025f6_2_30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Google Shape;155;g102b15025f6_2_30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2b15025f6_2_38"/>
          <p:cNvSpPr txBox="1">
            <a:spLocks noGrp="1"/>
          </p:cNvSpPr>
          <p:nvPr>
            <p:ph type="title"/>
          </p:nvPr>
        </p:nvSpPr>
        <p:spPr>
          <a:xfrm>
            <a:off x="1904971" y="285728"/>
            <a:ext cx="9770564" cy="8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102b15025f6_2_38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Google Shape;159;g102b15025f6_2_38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2b15025f6_2_42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g102b15025f6_2_42"/>
          <p:cNvSpPr txBox="1">
            <a:spLocks noGrp="1"/>
          </p:cNvSpPr>
          <p:nvPr>
            <p:ph type="body" idx="1"/>
          </p:nvPr>
        </p:nvSpPr>
        <p:spPr>
          <a:xfrm>
            <a:off x="4766733" y="273050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4318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3200"/>
              <a:buChar char="❖"/>
              <a:defRPr sz="3200"/>
            </a:lvl1pPr>
            <a:lvl2pPr marL="914400" lvl="1" indent="-4064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800"/>
              <a:buChar char="⮚"/>
              <a:defRPr sz="2800"/>
            </a:lvl2pPr>
            <a:lvl3pPr marL="1371600" lvl="2" indent="-3810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 sz="2400"/>
            </a:lvl3pPr>
            <a:lvl4pPr marL="1828800" lvl="3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–"/>
              <a:defRPr sz="2000"/>
            </a:lvl4pPr>
            <a:lvl5pPr marL="2286000" lvl="4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»"/>
              <a:defRPr sz="2000"/>
            </a:lvl5pPr>
            <a:lvl6pPr marL="2743200" lvl="5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»"/>
              <a:defRPr sz="2000"/>
            </a:lvl6pPr>
            <a:lvl7pPr marL="3200400" lvl="6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»"/>
              <a:defRPr sz="2000"/>
            </a:lvl7pPr>
            <a:lvl8pPr marL="3657600" lvl="7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»"/>
              <a:defRPr sz="2000"/>
            </a:lvl8pPr>
            <a:lvl9pPr marL="4114800" lvl="8" indent="-355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2000"/>
              <a:buChar char="»"/>
              <a:defRPr sz="2000"/>
            </a:lvl9pPr>
          </a:lstStyle>
          <a:p>
            <a:endParaRPr/>
          </a:p>
        </p:txBody>
      </p:sp>
      <p:sp>
        <p:nvSpPr>
          <p:cNvPr id="163" name="Google Shape;163;g102b15025f6_2_42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64" name="Google Shape;164;g102b15025f6_2_42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5" name="Google Shape;165;g102b15025f6_2_42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>
  <p:cSld name="Titre et contenu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2b15025f6_2_48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>
            <a:lvl1pPr lvl="0" algn="l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g102b15025f6_2_48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Google Shape;169;g102b15025f6_2_48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70" name="Google Shape;170;g102b15025f6_2_48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g102b15025f6_2_48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2b15025f6_2_54"/>
          <p:cNvSpPr txBox="1">
            <a:spLocks noGrp="1"/>
          </p:cNvSpPr>
          <p:nvPr>
            <p:ph type="title"/>
          </p:nvPr>
        </p:nvSpPr>
        <p:spPr>
          <a:xfrm>
            <a:off x="1904971" y="285728"/>
            <a:ext cx="9770564" cy="8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g102b15025f6_2_54"/>
          <p:cNvSpPr txBox="1">
            <a:spLocks noGrp="1"/>
          </p:cNvSpPr>
          <p:nvPr>
            <p:ph type="body" idx="1"/>
          </p:nvPr>
        </p:nvSpPr>
        <p:spPr>
          <a:xfrm rot="5400000">
            <a:off x="3832755" y="-1622955"/>
            <a:ext cx="4524375" cy="10970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❖"/>
              <a:defRPr/>
            </a:lvl1pPr>
            <a:lvl2pPr marL="914400" lvl="1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⮚"/>
              <a:defRPr/>
            </a:lvl2pPr>
            <a:lvl3pPr marL="1371600" lvl="2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6pPr>
            <a:lvl7pPr marL="3200400" lvl="6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8pPr>
            <a:lvl9pPr marL="4114800" lvl="8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75" name="Google Shape;175;g102b15025f6_2_54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102b15025f6_2_54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02b15025f6_2_59"/>
          <p:cNvSpPr txBox="1">
            <a:spLocks noGrp="1"/>
          </p:cNvSpPr>
          <p:nvPr>
            <p:ph type="title"/>
          </p:nvPr>
        </p:nvSpPr>
        <p:spPr>
          <a:xfrm rot="5400000">
            <a:off x="7211749" y="1756039"/>
            <a:ext cx="5995987" cy="2741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g102b15025f6_2_59"/>
          <p:cNvSpPr txBox="1">
            <a:spLocks noGrp="1"/>
          </p:cNvSpPr>
          <p:nvPr>
            <p:ph type="body" idx="1"/>
          </p:nvPr>
        </p:nvSpPr>
        <p:spPr>
          <a:xfrm rot="5400000">
            <a:off x="1624807" y="-886618"/>
            <a:ext cx="5995987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❖"/>
              <a:defRPr/>
            </a:lvl1pPr>
            <a:lvl2pPr marL="914400" lvl="1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⮚"/>
              <a:defRPr/>
            </a:lvl2pPr>
            <a:lvl3pPr marL="1371600" lvl="2" indent="-342900" algn="l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–"/>
              <a:defRPr/>
            </a:lvl4pPr>
            <a:lvl5pPr marL="2286000" lvl="4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5pPr>
            <a:lvl6pPr marL="2743200" lvl="5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6pPr>
            <a:lvl7pPr marL="3200400" lvl="6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7pPr>
            <a:lvl8pPr marL="3657600" lvl="7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8pPr>
            <a:lvl9pPr marL="4114800" lvl="8" indent="-342900" algn="l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180" name="Google Shape;180;g102b15025f6_2_59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1" name="Google Shape;181;g102b15025f6_2_59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diagramme" type="chart">
  <p:cSld name="CHAR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2b15025f6_2_64"/>
          <p:cNvSpPr txBox="1">
            <a:spLocks noGrp="1"/>
          </p:cNvSpPr>
          <p:nvPr>
            <p:ph type="title"/>
          </p:nvPr>
        </p:nvSpPr>
        <p:spPr>
          <a:xfrm>
            <a:off x="609600" y="128588"/>
            <a:ext cx="10970684" cy="143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lvl="0" algn="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g102b15025f6_2_64"/>
          <p:cNvSpPr>
            <a:spLocks noGrp="1"/>
          </p:cNvSpPr>
          <p:nvPr>
            <p:ph type="chart" idx="2"/>
          </p:nvPr>
        </p:nvSpPr>
        <p:spPr>
          <a:xfrm>
            <a:off x="609600" y="1600200"/>
            <a:ext cx="10970684" cy="452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400"/>
              <a:buFont typeface="Noto Sans Symbols"/>
              <a:buChar char="❖"/>
              <a:defRPr sz="2400" b="1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Noto Sans Symbols"/>
              <a:buChar char="⮚"/>
              <a:defRPr sz="2000" b="1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5" name="Google Shape;185;g102b15025f6_2_64"/>
          <p:cNvSpPr txBox="1">
            <a:spLocks noGrp="1"/>
          </p:cNvSpPr>
          <p:nvPr>
            <p:ph type="dt" idx="10"/>
          </p:nvPr>
        </p:nvSpPr>
        <p:spPr>
          <a:xfrm>
            <a:off x="609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6" name="Google Shape;186;g102b15025f6_2_64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buClr>
                <a:srgbClr val="898989"/>
              </a:buClr>
              <a:buSzPts val="1200"/>
              <a:buFont typeface="Calibri"/>
              <a:buNone/>
              <a:defRPr sz="12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>
  <p:cSld name="Deux contenu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" name="Google Shape;29;p3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1" name="Google Shape;31;p3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position personnalisée">
  <p:cSld name="Disposition personnalisé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3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36" name="Google Shape;36;p3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Google Shape;39;p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40" name="Google Shape;40;p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25"/>
          <p:cNvSpPr txBox="1"/>
          <p:nvPr/>
        </p:nvSpPr>
        <p:spPr>
          <a:xfrm>
            <a:off x="9364718" y="6492979"/>
            <a:ext cx="262758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fr-FR" sz="10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Paimpont / 25 nov. 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25"/>
          <p:cNvSpPr/>
          <p:nvPr/>
        </p:nvSpPr>
        <p:spPr>
          <a:xfrm>
            <a:off x="-276447" y="-29975"/>
            <a:ext cx="12822866" cy="82933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5"/>
          <p:cNvSpPr txBox="1"/>
          <p:nvPr/>
        </p:nvSpPr>
        <p:spPr>
          <a:xfrm>
            <a:off x="838200" y="0"/>
            <a:ext cx="10515600" cy="11221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alibri"/>
              <a:buNone/>
            </a:pPr>
            <a:r>
              <a:rPr lang="fr-FR" sz="4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Modifiez le style du titre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" name="Google Shape;14;p25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-13896" y="5644906"/>
            <a:ext cx="12352788" cy="124654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2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-13896" y="5644906"/>
            <a:ext cx="12352788" cy="124654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2b15025f6_2_0"/>
          <p:cNvSpPr txBox="1">
            <a:spLocks noGrp="1"/>
          </p:cNvSpPr>
          <p:nvPr>
            <p:ph type="title"/>
          </p:nvPr>
        </p:nvSpPr>
        <p:spPr>
          <a:xfrm>
            <a:off x="1904971" y="285728"/>
            <a:ext cx="9770564" cy="800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R="0" lvl="0" algn="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800" b="1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g102b15025f6_2_0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0684" cy="4524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marR="0" lvl="0" indent="-38100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400"/>
              <a:buFont typeface="Noto Sans Symbols"/>
              <a:buChar char="❖"/>
              <a:defRPr sz="2400" b="1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Noto Sans Symbols"/>
              <a:buChar char="⮚"/>
              <a:defRPr sz="2000" b="1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804C19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2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g102b15025f6_2_0"/>
          <p:cNvSpPr txBox="1"/>
          <p:nvPr/>
        </p:nvSpPr>
        <p:spPr>
          <a:xfrm>
            <a:off x="4165600" y="6308725"/>
            <a:ext cx="3860800" cy="460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g102b15025f6_2_0"/>
          <p:cNvSpPr txBox="1">
            <a:spLocks noGrp="1"/>
          </p:cNvSpPr>
          <p:nvPr>
            <p:ph type="sldNum" idx="12"/>
          </p:nvPr>
        </p:nvSpPr>
        <p:spPr>
          <a:xfrm>
            <a:off x="8737600" y="6356350"/>
            <a:ext cx="2842684" cy="363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23" name="Google Shape;123;g102b15025f6_2_0"/>
          <p:cNvSpPr txBox="1">
            <a:spLocks noGrp="1"/>
          </p:cNvSpPr>
          <p:nvPr>
            <p:ph type="ftr" idx="11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islocalbretagne.bzh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png"/><Relationship Id="rId5" Type="http://schemas.openxmlformats.org/officeDocument/2006/relationships/hyperlink" Target="https://www.bruded.fr/materiaux-ecologiques-et-locaux/" TargetMode="Externa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noramabois.fr/" TargetMode="External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hyperlink" Target="https://www.batylab.bzh/" TargetMode="External"/><Relationship Id="rId4" Type="http://schemas.openxmlformats.org/officeDocument/2006/relationships/hyperlink" Target="https://www.fb2.bz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conomie.gouv.fr/daj/oeap-archives-guide-lachat-public-eco-responsable-bois-materiau-construc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100constructionsbois.com/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mailto:m.laurent@bruded.fr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hyperlink" Target="mailto:Julie.poisson@fb2.bzh" TargetMode="External"/><Relationship Id="rId4" Type="http://schemas.openxmlformats.org/officeDocument/2006/relationships/hyperlink" Target="mailto:herve.boivin@fiboisbretagne.f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"/>
          <p:cNvSpPr/>
          <p:nvPr/>
        </p:nvSpPr>
        <p:spPr>
          <a:xfrm>
            <a:off x="8963247" y="-1"/>
            <a:ext cx="3421800" cy="69597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2" name="Google Shape;19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70124" y="-1"/>
            <a:ext cx="10590031" cy="695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74202" y="3614461"/>
            <a:ext cx="1346348" cy="622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1026865" y="4653824"/>
            <a:ext cx="601596" cy="601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1026865" y="5672771"/>
            <a:ext cx="601596" cy="6364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02b1420932_0_93"/>
          <p:cNvSpPr txBox="1"/>
          <p:nvPr/>
        </p:nvSpPr>
        <p:spPr>
          <a:xfrm>
            <a:off x="624417" y="333375"/>
            <a:ext cx="106425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❺</a:t>
            </a:r>
            <a:r>
              <a:rPr lang="fr-FR" sz="2540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 Rédaction du DCE et validation des devis des artisans</a:t>
            </a:r>
            <a:endParaRPr/>
          </a:p>
        </p:txBody>
      </p:sp>
      <p:sp>
        <p:nvSpPr>
          <p:cNvPr id="310" name="Google Shape;310;g102b1420932_0_93"/>
          <p:cNvSpPr txBox="1">
            <a:spLocks noGrp="1"/>
          </p:cNvSpPr>
          <p:nvPr>
            <p:ph type="body" idx="1"/>
          </p:nvPr>
        </p:nvSpPr>
        <p:spPr>
          <a:xfrm>
            <a:off x="745067" y="849313"/>
            <a:ext cx="66315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 b="0">
              <a:solidFill>
                <a:schemeClr val="dk1"/>
              </a:solidFill>
            </a:endParaRPr>
          </a:p>
          <a:p>
            <a:pPr marL="342900" lvl="1" indent="-20466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77"/>
              <a:buFont typeface="Noto Sans Symbols"/>
              <a:buNone/>
            </a:pPr>
            <a:endParaRPr sz="2177"/>
          </a:p>
          <a:p>
            <a:pPr marL="658009" lvl="1" indent="-1253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6"/>
              <a:buFont typeface="Noto Sans Symbols"/>
              <a:buNone/>
            </a:pPr>
            <a:endParaRPr sz="726"/>
          </a:p>
          <a:p>
            <a:pPr marL="799807" lvl="0" indent="-29591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540"/>
              <a:buFont typeface="Noto Sans Symbols"/>
              <a:buNone/>
            </a:pPr>
            <a:endParaRPr sz="2540"/>
          </a:p>
        </p:txBody>
      </p:sp>
      <p:sp>
        <p:nvSpPr>
          <p:cNvPr id="311" name="Google Shape;311;g102b1420932_0_93"/>
          <p:cNvSpPr txBox="1"/>
          <p:nvPr/>
        </p:nvSpPr>
        <p:spPr>
          <a:xfrm>
            <a:off x="1178984" y="1497013"/>
            <a:ext cx="39771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Calibri"/>
              <a:buNone/>
            </a:pPr>
            <a:endParaRPr sz="16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Noto Sans Symbols"/>
              <a:buNone/>
            </a:pP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58009" marR="0" lvl="1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Noto Sans Symbols"/>
              <a:buNone/>
            </a:pP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99807" marR="0" lvl="0" indent="-29591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540"/>
              <a:buFont typeface="Noto Sans Symbols"/>
              <a:buNone/>
            </a:pPr>
            <a:endParaRPr sz="2540" b="1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2" name="Google Shape;312;g102b1420932_0_93"/>
          <p:cNvSpPr txBox="1"/>
          <p:nvPr/>
        </p:nvSpPr>
        <p:spPr>
          <a:xfrm>
            <a:off x="692151" y="863600"/>
            <a:ext cx="8403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Rédaction du DCE non conforme à la philosophie du projet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exigence de bois traités et/ou de bois exotiques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pas d’info sur la teneur en COV des peintures ou des colles</a:t>
            </a:r>
            <a:endParaRPr/>
          </a:p>
        </p:txBody>
      </p:sp>
      <p:sp>
        <p:nvSpPr>
          <p:cNvPr id="313" name="Google Shape;313;g102b1420932_0_93"/>
          <p:cNvSpPr txBox="1"/>
          <p:nvPr/>
        </p:nvSpPr>
        <p:spPr>
          <a:xfrm>
            <a:off x="658284" y="1776413"/>
            <a:ext cx="84054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Rédaction du DCE incohérent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projet conçu avec laine de verre et « laine de bois » en option -&gt; cf pbmatique incendie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g102b1420932_0_93"/>
          <p:cNvSpPr txBox="1"/>
          <p:nvPr/>
        </p:nvSpPr>
        <p:spPr>
          <a:xfrm>
            <a:off x="658284" y="3724275"/>
            <a:ext cx="103146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Critères de sélection des artisans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n’y a pas que le prix qui compte ! Compétences, chantiers similaires…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analyser la réponse des artisans : au risque de signer un devis trop vite</a:t>
            </a:r>
            <a:endParaRPr/>
          </a:p>
        </p:txBody>
      </p:sp>
      <p:sp>
        <p:nvSpPr>
          <p:cNvPr id="315" name="Google Shape;315;g102b1420932_0_93"/>
          <p:cNvSpPr txBox="1"/>
          <p:nvPr/>
        </p:nvSpPr>
        <p:spPr>
          <a:xfrm>
            <a:off x="624417" y="2720975"/>
            <a:ext cx="8403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Chantiers participatifs, chantiers d’insertion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Muel : intégré au DCE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Mouais : sorti du marché</a:t>
            </a:r>
            <a:endParaRPr/>
          </a:p>
        </p:txBody>
      </p:sp>
      <p:sp>
        <p:nvSpPr>
          <p:cNvPr id="316" name="Google Shape;316;g102b1420932_0_93"/>
          <p:cNvSpPr txBox="1"/>
          <p:nvPr/>
        </p:nvSpPr>
        <p:spPr>
          <a:xfrm>
            <a:off x="658284" y="4727575"/>
            <a:ext cx="10860600" cy="133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déficit d’artisans susceptibles de répondre aux AO : bien diffuser l’annonce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Plourhan :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AO puis procédure négociée pour les fenêtres bois triple vitrage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Mouais :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AO infructueux + 1 AO trop cher (paille) -&gt; chantier d’insertion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Silfiac :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AO trop cher puis procédure négociée (paille)</a:t>
            </a:r>
            <a:endParaRPr/>
          </a:p>
        </p:txBody>
      </p:sp>
      <p:pic>
        <p:nvPicPr>
          <p:cNvPr id="317" name="Google Shape;317;g102b1420932_0_9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4651" y="6399213"/>
            <a:ext cx="1266825" cy="454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8" name="Google Shape;318;g102b1420932_0_93"/>
          <p:cNvCxnSpPr/>
          <p:nvPr/>
        </p:nvCxnSpPr>
        <p:spPr>
          <a:xfrm>
            <a:off x="685800" y="6342063"/>
            <a:ext cx="10987500" cy="0"/>
          </a:xfrm>
          <a:prstGeom prst="straightConnector1">
            <a:avLst/>
          </a:prstGeom>
          <a:noFill/>
          <a:ln w="9525" cap="flat" cmpd="sng">
            <a:solidFill>
              <a:srgbClr val="DF7C09"/>
            </a:solidFill>
            <a:prstDash val="dot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319" name="Google Shape;319;g102b1420932_0_93"/>
          <p:cNvSpPr txBox="1"/>
          <p:nvPr/>
        </p:nvSpPr>
        <p:spPr>
          <a:xfrm>
            <a:off x="11311467" y="6494463"/>
            <a:ext cx="3831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fld id="{00000000-1234-1234-1234-123412341234}" type="slidenum"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800" b="0" i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g102b1420932_0_93"/>
          <p:cNvSpPr txBox="1"/>
          <p:nvPr/>
        </p:nvSpPr>
        <p:spPr>
          <a:xfrm>
            <a:off x="558800" y="6440488"/>
            <a:ext cx="3501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Un réseau de collectivités engagées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dans l’aménagement et le développement local durable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02b1420932_0_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Chronologie et anticipation</a:t>
            </a:r>
            <a:endParaRPr/>
          </a:p>
        </p:txBody>
      </p:sp>
      <p:sp>
        <p:nvSpPr>
          <p:cNvPr id="327" name="Google Shape;327;g102b1420932_0_44"/>
          <p:cNvSpPr txBox="1">
            <a:spLocks noGrp="1"/>
          </p:cNvSpPr>
          <p:nvPr>
            <p:ph type="body" idx="1"/>
          </p:nvPr>
        </p:nvSpPr>
        <p:spPr>
          <a:xfrm>
            <a:off x="523475" y="1334695"/>
            <a:ext cx="5598600" cy="27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fr-FR" sz="2000"/>
              <a:t>►  Réalisation des études pré-opérationnelles, définition du programme/cahier des charges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fr-FR" sz="2000"/>
              <a:t>►  Lancement de la consultation de recrutement de la Moe conception, auditions, sélection </a:t>
            </a: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fr-FR" sz="2000"/>
              <a:t>►   Conception : </a:t>
            </a:r>
            <a:r>
              <a:rPr lang="fr-FR" sz="1800" b="0"/>
              <a:t>esquisse, APS, APD, PRO, (dépôt PC), DCE, choix des entreprises 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fr-FR" sz="2000"/>
              <a:t>►  Travaux </a:t>
            </a:r>
            <a:endParaRPr sz="2000" b="0"/>
          </a:p>
        </p:txBody>
      </p:sp>
      <p:sp>
        <p:nvSpPr>
          <p:cNvPr id="328" name="Google Shape;328;g102b1420932_0_44"/>
          <p:cNvSpPr txBox="1"/>
          <p:nvPr/>
        </p:nvSpPr>
        <p:spPr>
          <a:xfrm>
            <a:off x="7022675" y="1334688"/>
            <a:ext cx="47202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variable, selon la méthode et les besoins d’études préalables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mois environ </a:t>
            </a: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 an environ, sans trainer (+ 2 mois de vacances d’été) !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1 an environ, selon la complexité du projet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g102b1420932_0_44"/>
          <p:cNvSpPr/>
          <p:nvPr/>
        </p:nvSpPr>
        <p:spPr>
          <a:xfrm>
            <a:off x="6002867" y="1498688"/>
            <a:ext cx="924900" cy="352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g102b1420932_0_44"/>
          <p:cNvSpPr/>
          <p:nvPr/>
        </p:nvSpPr>
        <p:spPr>
          <a:xfrm>
            <a:off x="6009342" y="2203913"/>
            <a:ext cx="924900" cy="352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g102b1420932_0_44"/>
          <p:cNvSpPr/>
          <p:nvPr/>
        </p:nvSpPr>
        <p:spPr>
          <a:xfrm>
            <a:off x="6023767" y="2816775"/>
            <a:ext cx="924900" cy="352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2" name="Google Shape;332;g102b1420932_0_44"/>
          <p:cNvSpPr/>
          <p:nvPr/>
        </p:nvSpPr>
        <p:spPr>
          <a:xfrm>
            <a:off x="6023767" y="3249563"/>
            <a:ext cx="924900" cy="3525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02b1420932_0_4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Préparation &amp; anticipation</a:t>
            </a:r>
            <a:endParaRPr/>
          </a:p>
        </p:txBody>
      </p:sp>
      <p:sp>
        <p:nvSpPr>
          <p:cNvPr id="339" name="Google Shape;339;g102b1420932_0_49"/>
          <p:cNvSpPr txBox="1"/>
          <p:nvPr/>
        </p:nvSpPr>
        <p:spPr>
          <a:xfrm>
            <a:off x="452175" y="1437950"/>
            <a:ext cx="11284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340" name="Google Shape;340;g102b1420932_0_49"/>
          <p:cNvSpPr txBox="1"/>
          <p:nvPr/>
        </p:nvSpPr>
        <p:spPr>
          <a:xfrm>
            <a:off x="838200" y="1437950"/>
            <a:ext cx="10515600" cy="430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Char char="➢"/>
            </a:pP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Prendre connaissance du contexte local : </a:t>
            </a:r>
            <a:b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Essences, tissu industriel, capacités techniques… </a:t>
            </a:r>
            <a:b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⇒ faire appel aux réseaux professionnels en place (Fibois/FB2/Bruded…)</a:t>
            </a: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Char char="➢"/>
            </a:pP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Tirer profit des expériences précédentes</a:t>
            </a:r>
            <a:b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Char char="➢"/>
            </a:pP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Anticiper les délais d’approvisionnement</a:t>
            </a: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-355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venir"/>
              <a:buChar char="➢"/>
            </a:pP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Renforcer le </a:t>
            </a:r>
            <a:r>
              <a:rPr lang="fr-FR" sz="2200" b="1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sourçage </a:t>
            </a:r>
            <a:r>
              <a:rPr lang="fr-FR" sz="20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 amont :</a:t>
            </a:r>
            <a:endParaRPr sz="20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« Conseil N°1 » de la Direction des Affaires Juridiques du Ministère de l’Economie : </a:t>
            </a:r>
            <a:br>
              <a:rPr lang="fr-F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fr-FR" sz="18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dialoguer avec des prestataires et fournisseurs en amont de la consultation</a:t>
            </a: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02aeb54a43_2_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Rédaction du CCTP/DCE</a:t>
            </a:r>
            <a:endParaRPr/>
          </a:p>
        </p:txBody>
      </p:sp>
      <p:sp>
        <p:nvSpPr>
          <p:cNvPr id="347" name="Google Shape;347;g102aeb54a43_2_0"/>
          <p:cNvSpPr txBox="1"/>
          <p:nvPr/>
        </p:nvSpPr>
        <p:spPr>
          <a:xfrm>
            <a:off x="452175" y="1437950"/>
            <a:ext cx="112848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 collectivité passe par marchés publics : 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Interdiction du localisme : référence à une origine géographique = atteinte au principe de non-discrimination des candidats ⇒ décrire le besoin en terme de performances techniques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venir"/>
              <a:buChar char="■"/>
            </a:pPr>
            <a:r>
              <a:rPr lang="fr-FR" sz="1600" b="1" u="sng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essences</a:t>
            </a: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: identifier des essences/qualités techniques que l’on trouve aisément en Bretagne ou Grand Ouest : épicea de Sitka, pin maritime, douglas, châtaignier, chêne…</a:t>
            </a:r>
            <a:b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</a:b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→ spécifier </a:t>
            </a:r>
            <a:r>
              <a:rPr lang="fr-FR" sz="16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caractéristiques recherchées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742950" marR="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⮚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Exigence de traçabilité : 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■"/>
            </a:pPr>
            <a:r>
              <a:rPr lang="fr-FR" sz="16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Demander une preuve de l’origine et du parcours : montrer sa sensibilité quant à l’origine du bois ; informer d’une délibération prise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■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Passer par les labels </a:t>
            </a:r>
            <a:r>
              <a:rPr lang="fr-FR" sz="16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: </a:t>
            </a:r>
            <a:endParaRPr sz="1600" b="0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828800" marR="0" lvl="3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●"/>
            </a:pPr>
            <a:r>
              <a:rPr lang="fr-FR" sz="16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AOC, </a:t>
            </a: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</a:t>
            </a:r>
            <a:r>
              <a:rPr lang="fr-FR" sz="16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abel bois de France</a:t>
            </a:r>
            <a:endParaRPr sz="1600" b="0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828800" marR="0" lvl="3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venir"/>
              <a:buChar char="●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autres critères : gestion durable, traitement des bois…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02b1420932_0_1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Cas des collectivités propriétaires de bois</a:t>
            </a:r>
            <a:endParaRPr b="1"/>
          </a:p>
        </p:txBody>
      </p:sp>
      <p:sp>
        <p:nvSpPr>
          <p:cNvPr id="354" name="Google Shape;354;g102b1420932_0_130"/>
          <p:cNvSpPr txBox="1"/>
          <p:nvPr/>
        </p:nvSpPr>
        <p:spPr>
          <a:xfrm>
            <a:off x="452175" y="1437950"/>
            <a:ext cx="11284800" cy="55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914400" lvl="1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⮚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La </a:t>
            </a:r>
            <a:r>
              <a:rPr lang="fr-FR" sz="16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collectivité propriétaire du bois met à disposition</a:t>
            </a: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 sa propre ressource avec marché de prestation exploitation/sciage/transformation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lvl="2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venir"/>
              <a:buChar char="■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Etat des lieux des bois à exploiter : essences, caractéristiques (durabilité, esthétique…), volumes, dimensions, qualité des bois sur pieds… 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914400" lvl="1" indent="-330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Char char="⮚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Achat/fourniture du bois de gré à gré hors marché  &gt; achat par la commune qui le fournit à l’artisan (Breteil) ou achat par l’artisan qui l’intègre dans sa prestation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Pilotage spécifique de la part de la collectivité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742950" lvl="1" indent="-2857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venir"/>
              <a:buChar char="⮚"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Evaluation ‘anticipée’ des besoins en bois :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 Type de produit (ossature, charpente, vêture, …)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 Essence (en fonction de la durabilité attendue)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 Section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 Niveau de résistance mécanique attendu (pour les bois de structure)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- Volume par produit</a:t>
            </a: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285750" marR="0" lvl="0" indent="-1841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endParaRPr sz="16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355" name="Google Shape;355;g102b1420932_0_1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37675" y="3722825"/>
            <a:ext cx="2817200" cy="2114699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2b1420932_0_5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Sélection des entreprises &amp; suivi de chantier</a:t>
            </a:r>
            <a:endParaRPr/>
          </a:p>
        </p:txBody>
      </p:sp>
      <p:sp>
        <p:nvSpPr>
          <p:cNvPr id="362" name="Google Shape;362;g102b1420932_0_54"/>
          <p:cNvSpPr txBox="1"/>
          <p:nvPr/>
        </p:nvSpPr>
        <p:spPr>
          <a:xfrm>
            <a:off x="838200" y="1504375"/>
            <a:ext cx="8487900" cy="3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S’assurer de bout </a:t>
            </a:r>
            <a:r>
              <a:rPr lang="fr-FR" sz="16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en</a:t>
            </a: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 bout que la démarche est respectée par les acteurs impliqués :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⮚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Sélection des entreprises :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■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références bois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■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analyse précise des devis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■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démonstration des démarches en faveur du bois local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914400" marR="0" lvl="1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⮚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Suivi des travaux : 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venir"/>
              <a:buChar char="■"/>
            </a:pPr>
            <a:r>
              <a:rPr lang="fr-FR" sz="1600">
                <a:latin typeface="Avenir"/>
                <a:ea typeface="Avenir"/>
                <a:cs typeface="Avenir"/>
                <a:sym typeface="Avenir"/>
              </a:rPr>
              <a:t>respect des engagements sur les matériaux et techniques mis en oeuvre </a:t>
            </a:r>
            <a:endParaRPr sz="160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02b1420932_0_5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>
                <a:solidFill>
                  <a:srgbClr val="C00000"/>
                </a:solidFill>
              </a:rPr>
              <a:t>Suivi du chantier</a:t>
            </a:r>
            <a:endParaRPr>
              <a:solidFill>
                <a:srgbClr val="C00000"/>
              </a:solidFill>
            </a:endParaRPr>
          </a:p>
        </p:txBody>
      </p:sp>
      <p:sp>
        <p:nvSpPr>
          <p:cNvPr id="369" name="Google Shape;369;g102b1420932_0_59"/>
          <p:cNvSpPr txBox="1">
            <a:spLocks noGrp="1"/>
          </p:cNvSpPr>
          <p:nvPr>
            <p:ph type="body" idx="1"/>
          </p:nvPr>
        </p:nvSpPr>
        <p:spPr>
          <a:xfrm>
            <a:off x="780367" y="1051688"/>
            <a:ext cx="66315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1200" b="0">
              <a:solidFill>
                <a:schemeClr val="dk1"/>
              </a:solidFill>
            </a:endParaRPr>
          </a:p>
          <a:p>
            <a:pPr marL="342900" lvl="1" indent="-20466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77"/>
              <a:buFont typeface="Noto Sans Symbols"/>
              <a:buNone/>
            </a:pPr>
            <a:endParaRPr sz="2177"/>
          </a:p>
          <a:p>
            <a:pPr marL="658009" lvl="1" indent="-12534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26"/>
              <a:buFont typeface="Noto Sans Symbols"/>
              <a:buNone/>
            </a:pPr>
            <a:endParaRPr sz="726"/>
          </a:p>
          <a:p>
            <a:pPr marL="799807" lvl="0" indent="-29591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SzPts val="2540"/>
              <a:buFont typeface="Noto Sans Symbols"/>
              <a:buNone/>
            </a:pPr>
            <a:endParaRPr sz="2540"/>
          </a:p>
        </p:txBody>
      </p:sp>
      <p:sp>
        <p:nvSpPr>
          <p:cNvPr id="370" name="Google Shape;370;g102b1420932_0_59"/>
          <p:cNvSpPr txBox="1"/>
          <p:nvPr/>
        </p:nvSpPr>
        <p:spPr>
          <a:xfrm>
            <a:off x="1214284" y="1699388"/>
            <a:ext cx="3977100" cy="75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Calibri"/>
              <a:buNone/>
            </a:pPr>
            <a:endParaRPr sz="16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1" indent="-241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Noto Sans Symbols"/>
              <a:buNone/>
            </a:pP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58009" marR="0" lvl="1" indent="-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00"/>
              <a:buFont typeface="Noto Sans Symbols"/>
              <a:buNone/>
            </a:pP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99807" marR="0" lvl="0" indent="-295910" algn="l" rtl="0">
              <a:lnSpc>
                <a:spcPct val="102000"/>
              </a:lnSpc>
              <a:spcBef>
                <a:spcPts val="600"/>
              </a:spcBef>
              <a:spcAft>
                <a:spcPts val="0"/>
              </a:spcAft>
              <a:buClr>
                <a:srgbClr val="804C19"/>
              </a:buClr>
              <a:buSzPts val="2540"/>
              <a:buFont typeface="Noto Sans Symbols"/>
              <a:buNone/>
            </a:pPr>
            <a:endParaRPr sz="2540" b="1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1" name="Google Shape;371;g102b1420932_0_59"/>
          <p:cNvSpPr txBox="1"/>
          <p:nvPr/>
        </p:nvSpPr>
        <p:spPr>
          <a:xfrm>
            <a:off x="780367" y="981838"/>
            <a:ext cx="103146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 artisans pas toujours bien formés </a:t>
            </a:r>
            <a:r>
              <a:rPr lang="fr-FR" sz="2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-FR" sz="2000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2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 suivi de chantier attentif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A Bazouges-sous-Hédé (espace jeux), l’artisan n’avait jamais posé de laine de bois (mis comme isolant dans un plancher bois sur vide-sanitaire).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g102b1420932_0_59"/>
          <p:cNvSpPr txBox="1"/>
          <p:nvPr/>
        </p:nvSpPr>
        <p:spPr>
          <a:xfrm>
            <a:off x="725333" y="2680463"/>
            <a:ext cx="103146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suivi de chantier</a:t>
            </a:r>
            <a:endParaRPr/>
          </a:p>
          <a:p>
            <a:pPr marL="285750" marR="0" lvl="0" indent="-28575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D’autant plus important que matériaux non conventionnels / + nouveauté de l’étanchéité à l’air -&gt; les élus font remonter la nécessité de leur présence à toutes les réunions de chantier : implication qui peut être lourde</a:t>
            </a:r>
            <a:endParaRPr/>
          </a:p>
          <a:p>
            <a:pPr marL="285750" marR="0" lvl="0" indent="-28575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</a:t>
            </a:r>
            <a:endParaRPr/>
          </a:p>
        </p:txBody>
      </p:sp>
      <p:sp>
        <p:nvSpPr>
          <p:cNvPr id="373" name="Google Shape;373;g102b1420932_0_59"/>
          <p:cNvSpPr txBox="1"/>
          <p:nvPr/>
        </p:nvSpPr>
        <p:spPr>
          <a:xfrm>
            <a:off x="780367" y="3890138"/>
            <a:ext cx="111357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implication des élus dans les travaux</a:t>
            </a:r>
            <a:endParaRPr/>
          </a:p>
          <a:p>
            <a:pPr marL="486558" marR="0" lvl="0" indent="-48655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Mouais : le maire a fourni la paille et les granulats pour ajouter à la terre</a:t>
            </a:r>
            <a:endParaRPr/>
          </a:p>
          <a:p>
            <a:pPr marL="486558" marR="0" lvl="0" indent="-486558" algn="l" rtl="0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Saint Ganton : participation à la fabrication des BTC, recherche de solutions….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endParaRPr sz="1800" b="1">
              <a:solidFill>
                <a:srgbClr val="69A12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4" name="Google Shape;374;g102b1420932_0_59"/>
          <p:cNvSpPr/>
          <p:nvPr/>
        </p:nvSpPr>
        <p:spPr>
          <a:xfrm>
            <a:off x="854451" y="5158550"/>
            <a:ext cx="10140900" cy="7176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423541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Char char="►"/>
            </a:pP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plus en plus simple d’avoir des matériaux locaux</a:t>
            </a:r>
            <a:endParaRPr/>
          </a:p>
          <a:p>
            <a:pPr marL="80641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Ouate de cellulose, paille, terre, chanvre, bois : on en produit en Bretagne. </a:t>
            </a:r>
            <a:endParaRPr/>
          </a:p>
        </p:txBody>
      </p:sp>
      <p:sp>
        <p:nvSpPr>
          <p:cNvPr id="375" name="Google Shape;375;g102b1420932_0_59"/>
          <p:cNvSpPr txBox="1"/>
          <p:nvPr/>
        </p:nvSpPr>
        <p:spPr>
          <a:xfrm>
            <a:off x="780367" y="1939100"/>
            <a:ext cx="10725300" cy="6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🡭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Quelques pépins </a:t>
            </a:r>
            <a:r>
              <a:rPr lang="fr-FR" sz="2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-FR" sz="2000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Calibri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CCVI : ouate pré-soufflée -&gt; pluie / Mouais : pb entraxe bois -&gt; longueur botte paille</a:t>
            </a: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2b15025f6_2_259"/>
          <p:cNvSpPr txBox="1"/>
          <p:nvPr/>
        </p:nvSpPr>
        <p:spPr>
          <a:xfrm>
            <a:off x="647700" y="176213"/>
            <a:ext cx="10729384" cy="50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903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Synthèse : Les étapes d’un projet de construction</a:t>
            </a:r>
            <a:endParaRPr/>
          </a:p>
        </p:txBody>
      </p:sp>
      <p:sp>
        <p:nvSpPr>
          <p:cNvPr id="382" name="Google Shape;382;g102b15025f6_2_259"/>
          <p:cNvSpPr txBox="1"/>
          <p:nvPr/>
        </p:nvSpPr>
        <p:spPr>
          <a:xfrm>
            <a:off x="21167" y="2222500"/>
            <a:ext cx="5306484" cy="57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définition du cahier des charges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64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recrutement</a:t>
            </a:r>
            <a:r>
              <a:rPr lang="fr-FR" sz="2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la Moe de conception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conception du projet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DCE et la sélection des entreprises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 suivi des travaux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69A12B"/>
              </a:buClr>
              <a:buSzPts val="2000"/>
              <a:buFont typeface="Calibri"/>
              <a:buAutoNum type="arabicPeriod" startAt="2"/>
            </a:pP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endParaRPr/>
          </a:p>
          <a:p>
            <a:pPr marL="360363" marR="0" lvl="0" indent="-207963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rgbClr val="69A12B"/>
              </a:buClr>
              <a:buSzPts val="2400"/>
              <a:buFont typeface="Noto Sans Symbols"/>
              <a:buNone/>
            </a:pPr>
            <a:endParaRPr sz="2400" b="1">
              <a:solidFill>
                <a:srgbClr val="69A1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g102b15025f6_2_259"/>
          <p:cNvSpPr/>
          <p:nvPr/>
        </p:nvSpPr>
        <p:spPr>
          <a:xfrm>
            <a:off x="5393267" y="1341438"/>
            <a:ext cx="855133" cy="350837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4" name="Google Shape;384;g102b15025f6_2_259"/>
          <p:cNvSpPr/>
          <p:nvPr/>
        </p:nvSpPr>
        <p:spPr>
          <a:xfrm>
            <a:off x="5393267" y="3287713"/>
            <a:ext cx="855133" cy="350837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102b15025f6_2_259"/>
          <p:cNvSpPr/>
          <p:nvPr/>
        </p:nvSpPr>
        <p:spPr>
          <a:xfrm>
            <a:off x="5414433" y="4106863"/>
            <a:ext cx="855133" cy="352425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102b15025f6_2_259"/>
          <p:cNvSpPr/>
          <p:nvPr/>
        </p:nvSpPr>
        <p:spPr>
          <a:xfrm>
            <a:off x="5393267" y="4772025"/>
            <a:ext cx="855133" cy="350838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102b15025f6_2_259"/>
          <p:cNvSpPr/>
          <p:nvPr/>
        </p:nvSpPr>
        <p:spPr>
          <a:xfrm>
            <a:off x="5393267" y="5362575"/>
            <a:ext cx="855133" cy="350838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g102b15025f6_2_259"/>
          <p:cNvSpPr txBox="1"/>
          <p:nvPr/>
        </p:nvSpPr>
        <p:spPr>
          <a:xfrm>
            <a:off x="6959600" y="2222500"/>
            <a:ext cx="5266267" cy="4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Afficher la volonté de développement durable. Ne pas oublier d’objectifs</a:t>
            </a:r>
            <a:endParaRPr/>
          </a:p>
        </p:txBody>
      </p:sp>
      <p:sp>
        <p:nvSpPr>
          <p:cNvPr id="389" name="Google Shape;389;g102b15025f6_2_259"/>
          <p:cNvSpPr/>
          <p:nvPr/>
        </p:nvSpPr>
        <p:spPr>
          <a:xfrm>
            <a:off x="5327651" y="5964238"/>
            <a:ext cx="855133" cy="352425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g102b15025f6_2_259"/>
          <p:cNvSpPr txBox="1"/>
          <p:nvPr/>
        </p:nvSpPr>
        <p:spPr>
          <a:xfrm>
            <a:off x="6733117" y="3157538"/>
            <a:ext cx="5262033" cy="735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Critères de recrutement / équipe pluridisciplinaire / cohérence méthode </a:t>
            </a:r>
            <a:endParaRPr/>
          </a:p>
        </p:txBody>
      </p:sp>
      <p:sp>
        <p:nvSpPr>
          <p:cNvPr id="391" name="Google Shape;391;g102b15025f6_2_259"/>
          <p:cNvSpPr txBox="1"/>
          <p:nvPr/>
        </p:nvSpPr>
        <p:spPr>
          <a:xfrm>
            <a:off x="6182784" y="4073525"/>
            <a:ext cx="5812366" cy="709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Analyse par critères / solution systémique</a:t>
            </a:r>
            <a:endParaRPr/>
          </a:p>
          <a:p>
            <a:pPr marL="0" marR="0" lvl="0" indent="0" algn="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1">
                <a:solidFill>
                  <a:srgbClr val="66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392" name="Google Shape;392;g102b15025f6_2_259"/>
          <p:cNvSpPr txBox="1"/>
          <p:nvPr/>
        </p:nvSpPr>
        <p:spPr>
          <a:xfrm>
            <a:off x="6733117" y="4657725"/>
            <a:ext cx="5262033" cy="7572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Préconisations bien retranscrites dans le marché. Devis répondant au marché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endParaRPr sz="1800" b="0">
              <a:solidFill>
                <a:srgbClr val="6633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g102b15025f6_2_259"/>
          <p:cNvSpPr txBox="1"/>
          <p:nvPr/>
        </p:nvSpPr>
        <p:spPr>
          <a:xfrm>
            <a:off x="6667500" y="5386388"/>
            <a:ext cx="5262033" cy="75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Aller régulièrement sur le chantier</a:t>
            </a:r>
            <a:endParaRPr/>
          </a:p>
        </p:txBody>
      </p:sp>
      <p:sp>
        <p:nvSpPr>
          <p:cNvPr id="394" name="Google Shape;394;g102b15025f6_2_259"/>
          <p:cNvSpPr txBox="1"/>
          <p:nvPr/>
        </p:nvSpPr>
        <p:spPr>
          <a:xfrm>
            <a:off x="5937251" y="5910263"/>
            <a:ext cx="6009216" cy="757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Vérifier le bon fonctionnement / s’améliorer</a:t>
            </a:r>
            <a:endParaRPr/>
          </a:p>
        </p:txBody>
      </p:sp>
      <p:sp>
        <p:nvSpPr>
          <p:cNvPr id="395" name="Google Shape;395;g102b15025f6_2_259"/>
          <p:cNvSpPr txBox="1"/>
          <p:nvPr/>
        </p:nvSpPr>
        <p:spPr>
          <a:xfrm>
            <a:off x="55033" y="1365250"/>
            <a:ext cx="5882217" cy="57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A12B"/>
              </a:buClr>
              <a:buSzPts val="2400"/>
              <a:buFont typeface="Noto Sans Symbols"/>
              <a:buNone/>
            </a:pPr>
            <a:r>
              <a:rPr lang="fr-FR" sz="2400" b="1">
                <a:solidFill>
                  <a:srgbClr val="69A12B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lang="fr-FR" sz="2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 études préalables</a:t>
            </a:r>
            <a:endParaRPr/>
          </a:p>
        </p:txBody>
      </p:sp>
      <p:sp>
        <p:nvSpPr>
          <p:cNvPr id="396" name="Google Shape;396;g102b15025f6_2_259"/>
          <p:cNvSpPr txBox="1"/>
          <p:nvPr/>
        </p:nvSpPr>
        <p:spPr>
          <a:xfrm>
            <a:off x="6733117" y="1220788"/>
            <a:ext cx="52959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SzPts val="162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penser à étudier certains points avant de lancer le projet</a:t>
            </a:r>
            <a:endParaRPr/>
          </a:p>
        </p:txBody>
      </p:sp>
      <p:sp>
        <p:nvSpPr>
          <p:cNvPr id="397" name="Google Shape;397;g102b15025f6_2_259"/>
          <p:cNvSpPr/>
          <p:nvPr/>
        </p:nvSpPr>
        <p:spPr>
          <a:xfrm>
            <a:off x="5431367" y="2381250"/>
            <a:ext cx="855133" cy="350838"/>
          </a:xfrm>
          <a:prstGeom prst="rightArrow">
            <a:avLst>
              <a:gd name="adj1" fmla="val 50000"/>
              <a:gd name="adj2" fmla="val 50000"/>
            </a:avLst>
          </a:prstGeom>
          <a:noFill/>
          <a:ln w="25400" cap="flat" cmpd="sng">
            <a:solidFill>
              <a:srgbClr val="6B20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g102b15025f6_2_259"/>
          <p:cNvSpPr/>
          <p:nvPr/>
        </p:nvSpPr>
        <p:spPr>
          <a:xfrm>
            <a:off x="721784" y="719138"/>
            <a:ext cx="9088966" cy="461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2400"/>
              <a:buFont typeface="Calibri"/>
              <a:buChar char="→"/>
            </a:pPr>
            <a:r>
              <a:rPr lang="fr-FR" sz="240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Les points d’attention</a:t>
            </a:r>
            <a:endParaRPr/>
          </a:p>
        </p:txBody>
      </p:sp>
      <p:pic>
        <p:nvPicPr>
          <p:cNvPr id="399" name="Google Shape;399;g102b15025f6_2_2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4651" y="6399213"/>
            <a:ext cx="1266825" cy="454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0" name="Google Shape;400;g102b15025f6_2_259"/>
          <p:cNvCxnSpPr/>
          <p:nvPr/>
        </p:nvCxnSpPr>
        <p:spPr>
          <a:xfrm>
            <a:off x="601133" y="6342063"/>
            <a:ext cx="10987617" cy="0"/>
          </a:xfrm>
          <a:prstGeom prst="straightConnector1">
            <a:avLst/>
          </a:prstGeom>
          <a:noFill/>
          <a:ln w="9525" cap="flat" cmpd="sng">
            <a:solidFill>
              <a:srgbClr val="DF7C09"/>
            </a:solidFill>
            <a:prstDash val="dot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401" name="Google Shape;401;g102b15025f6_2_259"/>
          <p:cNvSpPr txBox="1"/>
          <p:nvPr/>
        </p:nvSpPr>
        <p:spPr>
          <a:xfrm>
            <a:off x="11311467" y="6494463"/>
            <a:ext cx="383117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fld id="{00000000-1234-1234-1234-123412341234}" type="slidenum"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800" b="0" i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g102b15025f6_2_259"/>
          <p:cNvSpPr txBox="1"/>
          <p:nvPr/>
        </p:nvSpPr>
        <p:spPr>
          <a:xfrm>
            <a:off x="474133" y="6440488"/>
            <a:ext cx="3498851" cy="339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Un réseau de collectivités engagées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dans l’aménagement et le développement local durable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Ressources bibliographiques</a:t>
            </a:r>
            <a:endParaRPr/>
          </a:p>
        </p:txBody>
      </p:sp>
      <p:sp>
        <p:nvSpPr>
          <p:cNvPr id="408" name="Google Shape;408;p22"/>
          <p:cNvSpPr txBox="1">
            <a:spLocks noGrp="1"/>
          </p:cNvSpPr>
          <p:nvPr>
            <p:ph type="body" idx="1"/>
          </p:nvPr>
        </p:nvSpPr>
        <p:spPr>
          <a:xfrm>
            <a:off x="336076" y="1253400"/>
            <a:ext cx="60984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fr-FR" sz="2100"/>
              <a:t>Plateforme </a:t>
            </a:r>
            <a:r>
              <a:rPr lang="fr-FR" sz="2100" u="sng">
                <a:solidFill>
                  <a:schemeClr val="hlink"/>
                </a:solidFill>
                <a:hlinkClick r:id="rId3"/>
              </a:rPr>
              <a:t>www.boislocalbretagne.bzh</a:t>
            </a:r>
            <a:r>
              <a:rPr lang="fr-FR" sz="2100"/>
              <a:t> : </a:t>
            </a:r>
            <a:endParaRPr sz="2500"/>
          </a:p>
          <a:p>
            <a:pPr marL="2286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lang="fr-FR" sz="2100"/>
              <a:t>Annuaire des scieurs par produits, essence, département, prestations…</a:t>
            </a:r>
            <a:endParaRPr sz="2500"/>
          </a:p>
          <a:p>
            <a:pPr marL="2286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lang="fr-FR" sz="2100"/>
              <a:t>Informations essences</a:t>
            </a:r>
            <a:endParaRPr sz="2500"/>
          </a:p>
          <a:p>
            <a:pPr marL="2286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lang="fr-FR" sz="2100"/>
              <a:t>Exemples de réalisations en bois local</a:t>
            </a:r>
            <a:endParaRPr sz="2500"/>
          </a:p>
          <a:p>
            <a:pPr marL="2286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alibri"/>
              <a:buChar char="-"/>
            </a:pPr>
            <a:r>
              <a:rPr lang="fr-FR" sz="2100"/>
              <a:t>Conseils et REX prescription bois</a:t>
            </a:r>
            <a:endParaRPr sz="2500"/>
          </a:p>
        </p:txBody>
      </p:sp>
      <p:pic>
        <p:nvPicPr>
          <p:cNvPr id="409" name="Google Shape;409;p22"/>
          <p:cNvPicPr preferRelativeResize="0"/>
          <p:nvPr/>
        </p:nvPicPr>
        <p:blipFill rotWithShape="1">
          <a:blip r:embed="rId4">
            <a:alphaModFix/>
          </a:blip>
          <a:srcRect l="3324" t="13939" r="53891" b="7573"/>
          <a:stretch/>
        </p:blipFill>
        <p:spPr>
          <a:xfrm>
            <a:off x="6373425" y="1195775"/>
            <a:ext cx="5303625" cy="2736326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22"/>
          <p:cNvSpPr txBox="1"/>
          <p:nvPr/>
        </p:nvSpPr>
        <p:spPr>
          <a:xfrm>
            <a:off x="5636625" y="4803650"/>
            <a:ext cx="5552100" cy="8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https://www.bruded.fr/materiaux-ecologiques-et-locaux/</a:t>
            </a:r>
            <a:r>
              <a:rPr lang="fr-FR" sz="22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200" u="sng">
              <a:solidFill>
                <a:schemeClr val="hlink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1" name="Google Shape;411;p2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57350" y="3695325"/>
            <a:ext cx="4271250" cy="2429300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02aeb54a43_2_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Ressources bibliographiques</a:t>
            </a:r>
            <a:endParaRPr/>
          </a:p>
        </p:txBody>
      </p:sp>
      <p:sp>
        <p:nvSpPr>
          <p:cNvPr id="417" name="Google Shape;417;g102aeb54a43_2_8"/>
          <p:cNvSpPr txBox="1"/>
          <p:nvPr/>
        </p:nvSpPr>
        <p:spPr>
          <a:xfrm>
            <a:off x="668700" y="1757025"/>
            <a:ext cx="6510000" cy="29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Exemples de réalisations bois : référencement par interprofessions </a:t>
            </a:r>
            <a:r>
              <a:rPr lang="fr-FR" sz="1800" dirty="0" err="1">
                <a:latin typeface="Avenir"/>
                <a:ea typeface="Avenir"/>
                <a:cs typeface="Avenir"/>
                <a:sym typeface="Avenir"/>
              </a:rPr>
              <a:t>Fibois</a:t>
            </a: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 : 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→ </a:t>
            </a:r>
            <a:r>
              <a:rPr lang="fr-FR" sz="18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3"/>
              </a:rPr>
              <a:t>https://www.panoramabois.fr/</a:t>
            </a: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 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[FB]² : Fédération Bretonne des Filières Biosourcées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→ </a:t>
            </a:r>
            <a:r>
              <a:rPr lang="fr-FR" sz="18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https://www.fb2.bzh/</a:t>
            </a: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 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BATYLAB : centre de ressources techniques du bâtiment durable en Bretagne 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→ </a:t>
            </a:r>
            <a:r>
              <a:rPr lang="fr-FR" sz="1800" u="sng" dirty="0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5"/>
              </a:rPr>
              <a:t>https://www.batylab.bzh/</a:t>
            </a:r>
            <a:r>
              <a:rPr lang="fr-FR" sz="1800" dirty="0">
                <a:latin typeface="Avenir"/>
                <a:ea typeface="Avenir"/>
                <a:cs typeface="Avenir"/>
                <a:sym typeface="Avenir"/>
              </a:rPr>
              <a:t> </a:t>
            </a:r>
            <a:endParaRPr sz="1800" dirty="0"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418" name="Google Shape;418;g102aeb54a43_2_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25250" y="2475775"/>
            <a:ext cx="2805200" cy="263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g102aeb54a43_2_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52937" y="1588082"/>
            <a:ext cx="2857500" cy="58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02b1420932_0_0"/>
          <p:cNvSpPr txBox="1">
            <a:spLocks noGrp="1"/>
          </p:cNvSpPr>
          <p:nvPr>
            <p:ph type="title"/>
          </p:nvPr>
        </p:nvSpPr>
        <p:spPr>
          <a:xfrm>
            <a:off x="838200" y="16231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Atelier 1 : </a:t>
            </a:r>
            <a:endParaRPr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sz="3200" b="1"/>
              <a:t>Construire un bâtiment en bois local : de la volonté politique à la rédaction du CCTP, comment faire ?</a:t>
            </a:r>
            <a:endParaRPr sz="3200"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b="1"/>
          </a:p>
        </p:txBody>
      </p:sp>
      <p:pic>
        <p:nvPicPr>
          <p:cNvPr id="201" name="Google Shape;201;g102b1420932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28197" y="4208437"/>
            <a:ext cx="3888025" cy="89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g102b1420932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09550" y="3761151"/>
            <a:ext cx="1612298" cy="148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102b1420932_0_0"/>
          <p:cNvPicPr preferRelativeResize="0"/>
          <p:nvPr/>
        </p:nvPicPr>
        <p:blipFill rotWithShape="1">
          <a:blip r:embed="rId5">
            <a:alphaModFix/>
          </a:blip>
          <a:srcRect r="56754"/>
          <a:stretch/>
        </p:blipFill>
        <p:spPr>
          <a:xfrm>
            <a:off x="241675" y="3938013"/>
            <a:ext cx="3580476" cy="143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Ressources bibliographiques</a:t>
            </a:r>
            <a:endParaRPr/>
          </a:p>
        </p:txBody>
      </p:sp>
      <p:sp>
        <p:nvSpPr>
          <p:cNvPr id="425" name="Google Shape;425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GUIDE DE L’ACHAT PUBLIC ECO-RESPONSABLE. Le bois, matériau de construction . </a:t>
            </a:r>
            <a:r>
              <a:rPr lang="fr-FR" u="sng">
                <a:solidFill>
                  <a:schemeClr val="hlink"/>
                </a:solidFill>
                <a:hlinkClick r:id="rId3"/>
              </a:rPr>
              <a:t>OEAP - ARCHIVES - Guide de l'achat public éco-responsable - Le bois, matériau de construction | economie.gouv.fr</a:t>
            </a:r>
            <a:r>
              <a:rPr lang="fr-FR"/>
              <a:t>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/>
              <a:t>Exemples de réalisations : </a:t>
            </a:r>
            <a:br>
              <a:rPr lang="fr-FR"/>
            </a:br>
            <a:r>
              <a:rPr lang="fr-FR"/>
              <a:t>- site ‘100 constructions publiques en bois local’ :  </a:t>
            </a:r>
            <a:r>
              <a:rPr lang="fr-FR" u="sng">
                <a:solidFill>
                  <a:schemeClr val="hlink"/>
                </a:solidFill>
                <a:hlinkClick r:id="rId4"/>
              </a:rPr>
              <a:t>http://www.100constructionsbois.com/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Prix National de la Construction Bois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fr-FR"/>
              <a:t>Boislocalbretagne.bzh …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 dirty="0"/>
              <a:t>Contacts</a:t>
            </a:r>
            <a:endParaRPr dirty="0"/>
          </a:p>
        </p:txBody>
      </p:sp>
      <p:sp>
        <p:nvSpPr>
          <p:cNvPr id="425" name="Google Shape;425;p23"/>
          <p:cNvSpPr txBox="1">
            <a:spLocks noGrp="1"/>
          </p:cNvSpPr>
          <p:nvPr>
            <p:ph type="body" idx="1"/>
          </p:nvPr>
        </p:nvSpPr>
        <p:spPr>
          <a:xfrm>
            <a:off x="601898" y="1825625"/>
            <a:ext cx="2819400" cy="293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fr-FR" sz="2000" b="1" dirty="0">
                <a:latin typeface="Avenir"/>
              </a:rPr>
              <a:t>BRUDED</a:t>
            </a:r>
            <a:br>
              <a:rPr lang="fr-FR" sz="2000" dirty="0">
                <a:latin typeface="Avenir"/>
              </a:rPr>
            </a:br>
            <a:r>
              <a:rPr lang="fr-FR" sz="2000" dirty="0">
                <a:latin typeface="Avenir"/>
              </a:rPr>
              <a:t>Mickael LAURENT</a:t>
            </a:r>
            <a:br>
              <a:rPr lang="fr-FR" sz="2000" dirty="0">
                <a:latin typeface="Avenir"/>
              </a:rPr>
            </a:br>
            <a:r>
              <a:rPr lang="fr-FR" sz="2000" dirty="0">
                <a:latin typeface="Avenir"/>
              </a:rPr>
              <a:t>06 33 64 23 41</a:t>
            </a:r>
            <a:br>
              <a:rPr lang="fr-FR" sz="2400" dirty="0">
                <a:latin typeface="Avenir"/>
              </a:rPr>
            </a:br>
            <a:r>
              <a:rPr lang="fr-FR" sz="1800" dirty="0">
                <a:latin typeface="Avenir"/>
                <a:hlinkClick r:id="rId3"/>
              </a:rPr>
              <a:t>m.laurent@bruded.fr</a:t>
            </a:r>
            <a:r>
              <a:rPr lang="fr-FR" sz="1800" dirty="0">
                <a:latin typeface="Avenir"/>
              </a:rPr>
              <a:t> </a:t>
            </a:r>
            <a:endParaRPr sz="2400" dirty="0">
              <a:latin typeface="Avenir"/>
            </a:endParaRPr>
          </a:p>
        </p:txBody>
      </p:sp>
      <p:sp>
        <p:nvSpPr>
          <p:cNvPr id="4" name="Google Shape;425;p23">
            <a:extLst>
              <a:ext uri="{FF2B5EF4-FFF2-40B4-BE49-F238E27FC236}">
                <a16:creationId xmlns:a16="http://schemas.microsoft.com/office/drawing/2014/main" id="{54C3303C-1D0E-42B5-996E-6E410E5E9854}"/>
              </a:ext>
            </a:extLst>
          </p:cNvPr>
          <p:cNvSpPr txBox="1">
            <a:spLocks/>
          </p:cNvSpPr>
          <p:nvPr/>
        </p:nvSpPr>
        <p:spPr>
          <a:xfrm>
            <a:off x="4306159" y="1825625"/>
            <a:ext cx="3472665" cy="293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>
              <a:lnSpc>
                <a:spcPct val="90000"/>
              </a:lnSpc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  <a:latin typeface="Avenir"/>
                <a:ea typeface="Calibri"/>
                <a:cs typeface="Calibri"/>
                <a:sym typeface="Calibri"/>
              </a:defRPr>
            </a:lvl1pPr>
            <a:lvl2pPr marL="914400" indent="-3810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indent="-3556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fr-FR" b="1" dirty="0"/>
              <a:t>FIBOIS Bretagne</a:t>
            </a:r>
          </a:p>
          <a:p>
            <a:r>
              <a:rPr lang="fr-FR" dirty="0"/>
              <a:t>Hervé BOIVIN</a:t>
            </a:r>
          </a:p>
          <a:p>
            <a:r>
              <a:rPr lang="fr-FR" dirty="0"/>
              <a:t>06 25 05 12 10</a:t>
            </a:r>
          </a:p>
          <a:p>
            <a:r>
              <a:rPr lang="fr-FR" dirty="0">
                <a:hlinkClick r:id="rId4"/>
              </a:rPr>
              <a:t>herve.boivin@fiboisbretagne.fr</a:t>
            </a:r>
            <a:r>
              <a:rPr lang="fr-FR" dirty="0"/>
              <a:t> </a:t>
            </a:r>
          </a:p>
          <a:p>
            <a:endParaRPr lang="fr-FR" dirty="0"/>
          </a:p>
        </p:txBody>
      </p:sp>
      <p:sp>
        <p:nvSpPr>
          <p:cNvPr id="5" name="Google Shape;425;p23">
            <a:extLst>
              <a:ext uri="{FF2B5EF4-FFF2-40B4-BE49-F238E27FC236}">
                <a16:creationId xmlns:a16="http://schemas.microsoft.com/office/drawing/2014/main" id="{402A0942-69E5-4FAB-A4DC-56A8109C555D}"/>
              </a:ext>
            </a:extLst>
          </p:cNvPr>
          <p:cNvSpPr txBox="1">
            <a:spLocks/>
          </p:cNvSpPr>
          <p:nvPr/>
        </p:nvSpPr>
        <p:spPr>
          <a:xfrm>
            <a:off x="8770704" y="1825625"/>
            <a:ext cx="2819400" cy="2931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>
              <a:lnSpc>
                <a:spcPct val="90000"/>
              </a:lnSpc>
              <a:buClr>
                <a:schemeClr val="dk1"/>
              </a:buClr>
              <a:buSzPts val="2800"/>
              <a:buNone/>
              <a:defRPr sz="2000">
                <a:solidFill>
                  <a:schemeClr val="dk1"/>
                </a:solidFill>
                <a:latin typeface="Avenir"/>
                <a:ea typeface="Calibri"/>
                <a:cs typeface="Calibri"/>
              </a:defRPr>
            </a:lvl1pPr>
            <a:lvl2pPr marL="914400" indent="-3810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indent="-3556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r>
              <a:rPr lang="fr-FR" b="1" dirty="0"/>
              <a:t>[FB]²</a:t>
            </a:r>
          </a:p>
          <a:p>
            <a:r>
              <a:rPr lang="fr-FR" dirty="0"/>
              <a:t>Julie POISSON</a:t>
            </a:r>
          </a:p>
          <a:p>
            <a:r>
              <a:rPr lang="fr-FR" dirty="0"/>
              <a:t>06 46 28 83 82</a:t>
            </a:r>
          </a:p>
          <a:p>
            <a:r>
              <a:rPr lang="fr-FR" dirty="0">
                <a:hlinkClick r:id="rId5"/>
              </a:rPr>
              <a:t>julie.poisson@fb2.bzh</a:t>
            </a:r>
            <a:r>
              <a:rPr lang="fr-FR" dirty="0"/>
              <a:t> </a:t>
            </a:r>
          </a:p>
        </p:txBody>
      </p:sp>
      <p:pic>
        <p:nvPicPr>
          <p:cNvPr id="6" name="Google Shape;201;g102b1420932_0_0">
            <a:extLst>
              <a:ext uri="{FF2B5EF4-FFF2-40B4-BE49-F238E27FC236}">
                <a16:creationId xmlns:a16="http://schemas.microsoft.com/office/drawing/2014/main" id="{2E1013B8-7E91-44C5-A9F0-80A7640F02E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13178" y="3862685"/>
            <a:ext cx="3888025" cy="894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02;g102b1420932_0_0">
            <a:extLst>
              <a:ext uri="{FF2B5EF4-FFF2-40B4-BE49-F238E27FC236}">
                <a16:creationId xmlns:a16="http://schemas.microsoft.com/office/drawing/2014/main" id="{13190516-6193-465C-88A7-BFFAD9FCB310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062173" y="3407759"/>
            <a:ext cx="1612298" cy="148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03;g102b1420932_0_0">
            <a:extLst>
              <a:ext uri="{FF2B5EF4-FFF2-40B4-BE49-F238E27FC236}">
                <a16:creationId xmlns:a16="http://schemas.microsoft.com/office/drawing/2014/main" id="{7565408E-FA9A-4698-9705-A4D581F1DFB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r="56754"/>
          <a:stretch/>
        </p:blipFill>
        <p:spPr>
          <a:xfrm>
            <a:off x="319637" y="3592261"/>
            <a:ext cx="3580476" cy="143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7828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02b1420932_0_184"/>
          <p:cNvSpPr txBox="1">
            <a:spLocks noGrp="1"/>
          </p:cNvSpPr>
          <p:nvPr>
            <p:ph type="title"/>
          </p:nvPr>
        </p:nvSpPr>
        <p:spPr>
          <a:xfrm>
            <a:off x="573400" y="7755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Différents types de constructions bois</a:t>
            </a:r>
            <a:endParaRPr/>
          </a:p>
        </p:txBody>
      </p:sp>
      <p:sp>
        <p:nvSpPr>
          <p:cNvPr id="210" name="Google Shape;210;g102b1420932_0_184"/>
          <p:cNvSpPr txBox="1"/>
          <p:nvPr/>
        </p:nvSpPr>
        <p:spPr>
          <a:xfrm>
            <a:off x="776400" y="1539675"/>
            <a:ext cx="7483500" cy="38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fr-FR" sz="17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Aménagements non structurels</a:t>
            </a:r>
            <a:r>
              <a:rPr lang="fr-FR" sz="17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 : encadrement d’un terrain de pétanque, jardinières, banc, petit mobilier urbain</a:t>
            </a:r>
            <a:endParaRPr sz="1500"/>
          </a:p>
          <a:p>
            <a:pPr marL="742950" marR="0" lvl="1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⮚"/>
            </a:pPr>
            <a:r>
              <a:rPr lang="fr-FR" sz="17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 de difficulté particulière</a:t>
            </a:r>
            <a:endParaRPr sz="1500"/>
          </a:p>
          <a:p>
            <a:pPr marL="285750" marR="0" lvl="0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fr-FR" sz="1700" b="1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Construction d’éléments structurels / porteurs : </a:t>
            </a:r>
            <a:endParaRPr sz="1700" b="1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742950" marR="0" lvl="1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⮚"/>
            </a:pPr>
            <a:r>
              <a:rPr lang="fr-FR" sz="17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Mobilier : abri-bus, kiosque, petit pont … : </a:t>
            </a:r>
            <a:endParaRPr sz="1700" b="0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65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■"/>
            </a:pPr>
            <a:r>
              <a:rPr lang="fr-FR" sz="17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pas de difficulté particulière / le savoir faire de l’artisan + la grosseur des poutres utilisées donne une garantie de solidité suffisante (mais une décennale c’est mieux)</a:t>
            </a:r>
            <a:endParaRPr sz="1500">
              <a:solidFill>
                <a:schemeClr val="dk1"/>
              </a:solidFill>
            </a:endParaRPr>
          </a:p>
          <a:p>
            <a:pPr marL="742950" marR="0" lvl="1" indent="-2921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⮚"/>
            </a:pPr>
            <a:r>
              <a:rPr lang="fr-FR" sz="17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Construction : préau, école, bâtiment… : </a:t>
            </a:r>
            <a:endParaRPr sz="1700" b="0" i="0" u="none" strike="noStrike" cap="none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  <a:p>
            <a:pPr marL="1371600" marR="0" lvl="2" indent="-33655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Noto Sans Symbols"/>
              <a:buChar char="■"/>
            </a:pPr>
            <a:r>
              <a:rPr lang="fr-FR" sz="1700" b="0" i="0" u="none" strike="noStrike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rPr>
              <a:t>il importe de prouver au Bureau de contrôle que la structure (poutres) sera solide.</a:t>
            </a:r>
            <a:endParaRPr sz="1500">
              <a:solidFill>
                <a:schemeClr val="dk1"/>
              </a:solidFill>
            </a:endParaRPr>
          </a:p>
        </p:txBody>
      </p:sp>
      <p:pic>
        <p:nvPicPr>
          <p:cNvPr id="211" name="Google Shape;211;g102b1420932_0_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02221" y="3583371"/>
            <a:ext cx="1752675" cy="174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g102b1420932_0_1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389810">
            <a:off x="8335160" y="2084325"/>
            <a:ext cx="2898952" cy="1629227"/>
          </a:xfrm>
          <a:prstGeom prst="rect">
            <a:avLst/>
          </a:prstGeom>
          <a:solidFill>
            <a:srgbClr val="ECECEC"/>
          </a:solidFill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0"/>
          <p:cNvSpPr txBox="1">
            <a:spLocks noGrp="1"/>
          </p:cNvSpPr>
          <p:nvPr>
            <p:ph type="body" idx="1"/>
          </p:nvPr>
        </p:nvSpPr>
        <p:spPr>
          <a:xfrm>
            <a:off x="2460336" y="1002216"/>
            <a:ext cx="8687400" cy="43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fr-FR" sz="2400" b="1"/>
              <a:t>	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22860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</a:pPr>
            <a:endParaRPr sz="10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fr-FR" sz="2400"/>
              <a:t>Plusieurs tendances : </a:t>
            </a:r>
            <a:endParaRPr/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48135"/>
              </a:buClr>
              <a:buSzPts val="2400"/>
              <a:buFont typeface="Arial"/>
              <a:buNone/>
            </a:pPr>
            <a:r>
              <a:rPr lang="fr-FR" sz="2400">
                <a:solidFill>
                  <a:srgbClr val="548135"/>
                </a:solidFill>
              </a:rPr>
              <a:t>Hyper local : </a:t>
            </a:r>
            <a:r>
              <a:rPr lang="fr-FR" sz="2400"/>
              <a:t>utilisation de bois cultivés et transformés à proximité du lieu de mise en œuvre </a:t>
            </a:r>
            <a:r>
              <a:rPr lang="fr-FR" sz="2400" i="1">
                <a:solidFill>
                  <a:srgbClr val="7F7F7F"/>
                </a:solidFill>
              </a:rPr>
              <a:t>(ex : forêt de la commune) </a:t>
            </a:r>
            <a:endParaRPr/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i="1">
              <a:solidFill>
                <a:srgbClr val="7F7F7F"/>
              </a:solidFill>
            </a:endParaRPr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48135"/>
              </a:buClr>
              <a:buSzPts val="2400"/>
              <a:buFont typeface="Arial"/>
              <a:buNone/>
            </a:pPr>
            <a:r>
              <a:rPr lang="fr-FR" sz="2400">
                <a:solidFill>
                  <a:srgbClr val="548135"/>
                </a:solidFill>
              </a:rPr>
              <a:t>Régional : </a:t>
            </a:r>
            <a:r>
              <a:rPr lang="fr-FR" sz="2400"/>
              <a:t>utilisation de bois cultivés dans une région ou un massif forestier particulier </a:t>
            </a:r>
            <a:r>
              <a:rPr lang="fr-FR" sz="1500" i="1">
                <a:solidFill>
                  <a:srgbClr val="7F7F7F"/>
                </a:solidFill>
              </a:rPr>
              <a:t>(ex : recours à des appellations / marques / AOC )</a:t>
            </a:r>
            <a:endParaRPr/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sz="1500" i="1">
              <a:solidFill>
                <a:srgbClr val="7F7F7F"/>
              </a:solidFill>
            </a:endParaRPr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endParaRPr sz="1500" i="1">
              <a:solidFill>
                <a:srgbClr val="7F7F7F"/>
              </a:solidFill>
            </a:endParaRPr>
          </a:p>
          <a:p>
            <a:pPr marL="228600" lvl="0" indent="-71437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48135"/>
              </a:buClr>
              <a:buSzPts val="2400"/>
              <a:buFont typeface="Arial"/>
              <a:buNone/>
            </a:pPr>
            <a:r>
              <a:rPr lang="fr-FR" sz="2400">
                <a:solidFill>
                  <a:srgbClr val="548135"/>
                </a:solidFill>
              </a:rPr>
              <a:t>Français : </a:t>
            </a:r>
            <a:r>
              <a:rPr lang="fr-FR" sz="2400"/>
              <a:t>utilisation de bois cultivés et transformés en France</a:t>
            </a:r>
            <a:endParaRPr sz="2400" i="1">
              <a:solidFill>
                <a:srgbClr val="7F7F7F"/>
              </a:solidFill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/>
          </a:p>
        </p:txBody>
      </p:sp>
      <p:pic>
        <p:nvPicPr>
          <p:cNvPr id="219" name="Google Shape;219;p10" descr="http://3.bp.blogspot.com/_v8e01xtxCh0/TEReg_flq7I/AAAAAAAAAHE/0KOZlwdMKxM/s1600/logo-BdA-new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10886" y="3666073"/>
            <a:ext cx="1081088" cy="763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0" descr="http://www.aocboisdujura.fr/images/logo_menu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083911" y="3353336"/>
            <a:ext cx="863600" cy="3540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1" name="Google Shape;221;p10"/>
          <p:cNvGrpSpPr/>
          <p:nvPr/>
        </p:nvGrpSpPr>
        <p:grpSpPr>
          <a:xfrm>
            <a:off x="804587" y="1777563"/>
            <a:ext cx="1295424" cy="1223928"/>
            <a:chOff x="395536" y="3140968"/>
            <a:chExt cx="720000" cy="720000"/>
          </a:xfrm>
        </p:grpSpPr>
        <p:sp>
          <p:nvSpPr>
            <p:cNvPr id="222" name="Google Shape;222;p10"/>
            <p:cNvSpPr/>
            <p:nvPr/>
          </p:nvSpPr>
          <p:spPr>
            <a:xfrm>
              <a:off x="395536" y="3140968"/>
              <a:ext cx="720000" cy="720000"/>
            </a:xfrm>
            <a:prstGeom prst="ellipse">
              <a:avLst/>
            </a:prstGeom>
            <a:solidFill>
              <a:srgbClr val="385623"/>
            </a:solidFill>
            <a:ln w="12700" cap="flat" cmpd="sng">
              <a:solidFill>
                <a:srgbClr val="38562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10"/>
            <p:cNvSpPr/>
            <p:nvPr/>
          </p:nvSpPr>
          <p:spPr>
            <a:xfrm>
              <a:off x="539359" y="3296921"/>
              <a:ext cx="432300" cy="432300"/>
            </a:xfrm>
            <a:prstGeom prst="ellipse">
              <a:avLst/>
            </a:prstGeom>
            <a:solidFill>
              <a:srgbClr val="548135"/>
            </a:solidFill>
            <a:ln w="12700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10"/>
            <p:cNvSpPr/>
            <p:nvPr/>
          </p:nvSpPr>
          <p:spPr>
            <a:xfrm>
              <a:off x="647889" y="3405248"/>
              <a:ext cx="215400" cy="215700"/>
            </a:xfrm>
            <a:prstGeom prst="ellipse">
              <a:avLst/>
            </a:prstGeom>
            <a:solidFill>
              <a:srgbClr val="A8D08C"/>
            </a:solidFill>
            <a:ln w="12700" cap="flat" cmpd="sng">
              <a:solidFill>
                <a:srgbClr val="A8D08C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25" name="Google Shape;225;p10"/>
          <p:cNvCxnSpPr/>
          <p:nvPr/>
        </p:nvCxnSpPr>
        <p:spPr>
          <a:xfrm rot="10800000">
            <a:off x="1458549" y="2412798"/>
            <a:ext cx="1038300" cy="1500"/>
          </a:xfrm>
          <a:prstGeom prst="straightConnector1">
            <a:avLst/>
          </a:prstGeom>
          <a:noFill/>
          <a:ln w="25400" cap="flat" cmpd="sng">
            <a:solidFill>
              <a:srgbClr val="A8D08C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6" name="Google Shape;226;p10"/>
          <p:cNvCxnSpPr/>
          <p:nvPr/>
        </p:nvCxnSpPr>
        <p:spPr>
          <a:xfrm rot="10800000">
            <a:off x="1465111" y="3890761"/>
            <a:ext cx="1036500" cy="1500"/>
          </a:xfrm>
          <a:prstGeom prst="straightConnector1">
            <a:avLst/>
          </a:prstGeom>
          <a:noFill/>
          <a:ln w="25400" cap="flat" cmpd="sng">
            <a:solidFill>
              <a:srgbClr val="548135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7" name="Google Shape;227;p10"/>
          <p:cNvCxnSpPr/>
          <p:nvPr/>
        </p:nvCxnSpPr>
        <p:spPr>
          <a:xfrm rot="10800000">
            <a:off x="1128336" y="5270298"/>
            <a:ext cx="1332000" cy="1500"/>
          </a:xfrm>
          <a:prstGeom prst="straightConnector1">
            <a:avLst/>
          </a:prstGeom>
          <a:noFill/>
          <a:ln w="25400" cap="flat" cmpd="sng">
            <a:solidFill>
              <a:srgbClr val="385623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28" name="Google Shape;228;p10"/>
          <p:cNvCxnSpPr/>
          <p:nvPr/>
        </p:nvCxnSpPr>
        <p:spPr>
          <a:xfrm flipH="1">
            <a:off x="1464861" y="2774661"/>
            <a:ext cx="14400" cy="1124100"/>
          </a:xfrm>
          <a:prstGeom prst="straightConnector1">
            <a:avLst/>
          </a:prstGeom>
          <a:noFill/>
          <a:ln w="25400" cap="flat" cmpd="sng">
            <a:solidFill>
              <a:srgbClr val="54813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9" name="Google Shape;229;p10"/>
          <p:cNvSpPr/>
          <p:nvPr/>
        </p:nvSpPr>
        <p:spPr>
          <a:xfrm>
            <a:off x="2388899" y="2366673"/>
            <a:ext cx="108000" cy="108000"/>
          </a:xfrm>
          <a:prstGeom prst="ellipse">
            <a:avLst/>
          </a:prstGeom>
          <a:solidFill>
            <a:srgbClr val="A8D08C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10"/>
          <p:cNvSpPr/>
          <p:nvPr/>
        </p:nvSpPr>
        <p:spPr>
          <a:xfrm>
            <a:off x="2387311" y="3841461"/>
            <a:ext cx="108000" cy="108000"/>
          </a:xfrm>
          <a:prstGeom prst="ellipse">
            <a:avLst/>
          </a:prstGeom>
          <a:solidFill>
            <a:srgbClr val="548135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10"/>
          <p:cNvSpPr/>
          <p:nvPr/>
        </p:nvSpPr>
        <p:spPr>
          <a:xfrm>
            <a:off x="2357149" y="5211473"/>
            <a:ext cx="108000" cy="108000"/>
          </a:xfrm>
          <a:prstGeom prst="ellipse">
            <a:avLst/>
          </a:prstGeom>
          <a:solidFill>
            <a:srgbClr val="385623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2" name="Google Shape;232;p10"/>
          <p:cNvCxnSpPr/>
          <p:nvPr/>
        </p:nvCxnSpPr>
        <p:spPr>
          <a:xfrm flipH="1">
            <a:off x="1133311" y="2774661"/>
            <a:ext cx="34800" cy="2497200"/>
          </a:xfrm>
          <a:prstGeom prst="straightConnector1">
            <a:avLst/>
          </a:prstGeom>
          <a:noFill/>
          <a:ln w="25400" cap="flat" cmpd="sng">
            <a:solidFill>
              <a:srgbClr val="38562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3" name="Google Shape;233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Définir le bois local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g102aeb54a43_2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950" y="2025950"/>
            <a:ext cx="11063901" cy="2565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g102aeb54a43_2_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Resituer les priorités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02b1420932_0_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Affirmer la volonté politique</a:t>
            </a:r>
            <a:endParaRPr/>
          </a:p>
        </p:txBody>
      </p:sp>
      <p:sp>
        <p:nvSpPr>
          <p:cNvPr id="254" name="Google Shape;254;g102b1420932_0_19"/>
          <p:cNvSpPr txBox="1"/>
          <p:nvPr/>
        </p:nvSpPr>
        <p:spPr>
          <a:xfrm>
            <a:off x="661457" y="1178932"/>
            <a:ext cx="5433600" cy="5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0362" marR="0" lvl="0" indent="-3540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l’emploi local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Paysage et patrimoine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 implication de la population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 bâtiment sain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Consommations faibles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 énergies renouvelables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Très peu de déchets de chantier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 agents avec des conditions de travail améliorées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Une maitrise des coûts</a:t>
            </a:r>
            <a:endParaRPr sz="1300"/>
          </a:p>
          <a:p>
            <a:pPr marL="360362" marR="0" lvl="0" indent="-35401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700"/>
              <a:buFont typeface="Noto Sans Symbols"/>
              <a:buChar char="🡽"/>
            </a:pPr>
            <a:r>
              <a:rPr lang="fr-FR" sz="1700" b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 projets bien soutenus financièrement et techniquement</a:t>
            </a:r>
            <a:endParaRPr sz="17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2" marR="0" lvl="0" indent="-207962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rgbClr val="69A12B"/>
              </a:buClr>
              <a:buSzPts val="2400"/>
              <a:buFont typeface="Noto Sans Symbols"/>
              <a:buNone/>
            </a:pPr>
            <a:endParaRPr sz="23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60362" marR="0" lvl="0" indent="-207962" algn="l" rtl="0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Clr>
                <a:srgbClr val="69A12B"/>
              </a:buClr>
              <a:buSzPts val="2400"/>
              <a:buFont typeface="Noto Sans Symbols"/>
              <a:buNone/>
            </a:pPr>
            <a:endParaRPr sz="2300" b="1">
              <a:solidFill>
                <a:srgbClr val="69A12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55" name="Google Shape;255;g102b1420932_0_19" descr="IMG_2562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78790" y="1178932"/>
            <a:ext cx="4013100" cy="2257500"/>
          </a:xfrm>
          <a:prstGeom prst="ellipse">
            <a:avLst/>
          </a:prstGeom>
          <a:noFill/>
          <a:ln w="12700" cap="rnd" cmpd="sng">
            <a:solidFill>
              <a:srgbClr val="333333"/>
            </a:solidFill>
            <a:prstDash val="solid"/>
            <a:round/>
            <a:headEnd type="none" w="sm" len="sm"/>
            <a:tailEnd type="none" w="sm" len="sm"/>
          </a:ln>
          <a:effectLst>
            <a:outerShdw blurRad="381000" dist="292100" dir="5400000" sx="-80000" sy="-18000" rotWithShape="0">
              <a:schemeClr val="lt1">
                <a:alpha val="21960"/>
              </a:schemeClr>
            </a:outerShdw>
          </a:effectLst>
        </p:spPr>
      </p:pic>
      <p:pic>
        <p:nvPicPr>
          <p:cNvPr id="256" name="Google Shape;256;g102b1420932_0_19" descr="Portrait_MarcelMinier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178800" y="4105275"/>
            <a:ext cx="2913063" cy="218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g102b1420932_0_19"/>
          <p:cNvSpPr txBox="1"/>
          <p:nvPr/>
        </p:nvSpPr>
        <p:spPr>
          <a:xfrm>
            <a:off x="9745133" y="3403600"/>
            <a:ext cx="22860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3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Yves Daniel (ex-maire de Mouais)</a:t>
            </a:r>
            <a:endParaRPr/>
          </a:p>
        </p:txBody>
      </p:sp>
      <p:sp>
        <p:nvSpPr>
          <p:cNvPr id="258" name="Google Shape;258;g102b1420932_0_19"/>
          <p:cNvSpPr txBox="1"/>
          <p:nvPr/>
        </p:nvSpPr>
        <p:spPr>
          <a:xfrm>
            <a:off x="7812617" y="6097588"/>
            <a:ext cx="4379400" cy="647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3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Marcel Minier (ex-maire de Muel et VP CC St Méen - Montauban)</a:t>
            </a:r>
            <a:endParaRPr/>
          </a:p>
        </p:txBody>
      </p:sp>
      <p:pic>
        <p:nvPicPr>
          <p:cNvPr id="259" name="Google Shape;259;g102b1420932_0_19" descr="SilfiacVisite PAPI 1-Site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08133" y="2533650"/>
            <a:ext cx="2849563" cy="25273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g102b1420932_0_19"/>
          <p:cNvSpPr txBox="1"/>
          <p:nvPr/>
        </p:nvSpPr>
        <p:spPr>
          <a:xfrm>
            <a:off x="5721351" y="5106988"/>
            <a:ext cx="2319900" cy="64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33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Serge Moëlo (ex-maire de Silfiac)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04541ade20_0_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Un programme bien défini</a:t>
            </a:r>
            <a:endParaRPr/>
          </a:p>
        </p:txBody>
      </p:sp>
      <p:sp>
        <p:nvSpPr>
          <p:cNvPr id="267" name="Google Shape;267;g104541ade20_0_14"/>
          <p:cNvSpPr txBox="1"/>
          <p:nvPr/>
        </p:nvSpPr>
        <p:spPr>
          <a:xfrm>
            <a:off x="131233" y="5345113"/>
            <a:ext cx="119190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38888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 i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104541ade20_0_14"/>
          <p:cNvSpPr txBox="1"/>
          <p:nvPr/>
        </p:nvSpPr>
        <p:spPr>
          <a:xfrm>
            <a:off x="203200" y="1624013"/>
            <a:ext cx="6199800" cy="26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60362" marR="0" lvl="0" indent="-36036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9A12B"/>
              </a:buClr>
              <a:buSzPts val="1800"/>
              <a:buFont typeface="Noto Sans Symbols"/>
              <a:buChar char="🡽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définir les besoins et usages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surfaces nécessaires, rangements, liaisons entre les pièces, modularité…</a:t>
            </a:r>
            <a:endParaRPr/>
          </a:p>
          <a:p>
            <a:pPr marL="360362" marR="0" lvl="0" indent="-36036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800"/>
              <a:buFont typeface="Noto Sans Symbols"/>
              <a:buChar char="🡽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définir les ambitions du projet en matière de développement durable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éco-matériaux, santé…</a:t>
            </a:r>
            <a:endParaRPr/>
          </a:p>
          <a:p>
            <a:pPr marL="360362" marR="0" lvl="0" indent="-36036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800"/>
              <a:buFont typeface="Noto Sans Symbols"/>
              <a:buChar char="🡽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Définir un budget cohérent </a:t>
            </a: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(regarder les subventions mobilisables)</a:t>
            </a:r>
            <a:endParaRPr/>
          </a:p>
          <a:p>
            <a:pPr marL="360362" marR="0" lvl="0" indent="-246062" algn="l" rtl="0">
              <a:lnSpc>
                <a:spcPct val="100000"/>
              </a:lnSpc>
              <a:spcBef>
                <a:spcPts val="1560"/>
              </a:spcBef>
              <a:spcAft>
                <a:spcPts val="0"/>
              </a:spcAft>
              <a:buClr>
                <a:srgbClr val="69A12B"/>
              </a:buClr>
              <a:buSzPts val="1800"/>
              <a:buFont typeface="Noto Sans Symbols"/>
              <a:buNone/>
            </a:pPr>
            <a:endParaRPr sz="1800" b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g104541ade20_0_14"/>
          <p:cNvSpPr/>
          <p:nvPr/>
        </p:nvSpPr>
        <p:spPr>
          <a:xfrm>
            <a:off x="6385984" y="2903538"/>
            <a:ext cx="5640900" cy="13557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la CC de St Méen le Grand </a:t>
            </a:r>
            <a:r>
              <a:rPr lang="fr-FR" sz="16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1800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« tendre vers un bâtiment dit ‘passif’ » « le chauffage n’utilisera pas d’énergies fossiles »</a:t>
            </a:r>
            <a:endParaRPr/>
          </a:p>
        </p:txBody>
      </p:sp>
      <p:sp>
        <p:nvSpPr>
          <p:cNvPr id="270" name="Google Shape;270;g104541ade20_0_14"/>
          <p:cNvSpPr/>
          <p:nvPr/>
        </p:nvSpPr>
        <p:spPr>
          <a:xfrm>
            <a:off x="6345767" y="1168400"/>
            <a:ext cx="5660100" cy="16779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la CC de St Méen le Grand </a:t>
            </a:r>
            <a:r>
              <a:rPr lang="fr-FR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1800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« Le bâtiment sera conçu à ossature bois et isolé en bottes de paille, selon les règles professionnelles de construction paille (janvier 2012) »</a:t>
            </a:r>
            <a:endParaRPr/>
          </a:p>
        </p:txBody>
      </p:sp>
      <p:sp>
        <p:nvSpPr>
          <p:cNvPr id="271" name="Google Shape;271;g104541ade20_0_14"/>
          <p:cNvSpPr/>
          <p:nvPr/>
        </p:nvSpPr>
        <p:spPr>
          <a:xfrm>
            <a:off x="370417" y="3932238"/>
            <a:ext cx="5643000" cy="13572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la CC du Val d’Ille </a:t>
            </a:r>
            <a:r>
              <a:rPr lang="fr-FR" sz="1814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-FR" sz="1800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«  Utilisation d’au moins 90 % de matériaux naturels, à faibles empreintes écologiques et non traités »</a:t>
            </a:r>
            <a:endParaRPr/>
          </a:p>
        </p:txBody>
      </p:sp>
      <p:sp>
        <p:nvSpPr>
          <p:cNvPr id="272" name="Google Shape;272;g104541ade20_0_14"/>
          <p:cNvSpPr txBox="1"/>
          <p:nvPr/>
        </p:nvSpPr>
        <p:spPr>
          <a:xfrm>
            <a:off x="812800" y="5441950"/>
            <a:ext cx="11271300" cy="624300"/>
          </a:xfrm>
          <a:prstGeom prst="rect">
            <a:avLst/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spAutoFit/>
          </a:bodyPr>
          <a:lstStyle/>
          <a:p>
            <a:pPr marL="423541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Char char="►"/>
            </a:pP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Avec un Programmiste ou en régie avec des partenaires</a:t>
            </a:r>
            <a:endParaRPr/>
          </a:p>
          <a:p>
            <a:pPr marL="423541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Char char="►"/>
            </a:pP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ateliers d’usagers, visites d’équipements, analyse d’autres cahiers des charges…</a:t>
            </a:r>
            <a:endParaRPr/>
          </a:p>
        </p:txBody>
      </p:sp>
      <p:sp>
        <p:nvSpPr>
          <p:cNvPr id="273" name="Google Shape;273;g104541ade20_0_14"/>
          <p:cNvSpPr/>
          <p:nvPr/>
        </p:nvSpPr>
        <p:spPr>
          <a:xfrm>
            <a:off x="6345767" y="4316413"/>
            <a:ext cx="5738400" cy="10383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la CC du Val d’Ille </a:t>
            </a:r>
            <a:r>
              <a:rPr lang="fr-FR" sz="1814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-FR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00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«  Pourcentage des couloirs de distribution égal ou inférieur à 7 % »</a:t>
            </a:r>
            <a:endParaRPr/>
          </a:p>
        </p:txBody>
      </p:sp>
      <p:sp>
        <p:nvSpPr>
          <p:cNvPr id="274" name="Google Shape;274;g104541ade20_0_14"/>
          <p:cNvSpPr/>
          <p:nvPr/>
        </p:nvSpPr>
        <p:spPr>
          <a:xfrm>
            <a:off x="814917" y="942975"/>
            <a:ext cx="136272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2200"/>
              <a:buFont typeface="Calibri"/>
              <a:buChar char="→"/>
            </a:pPr>
            <a:r>
              <a:rPr lang="fr-FR" sz="22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“C’est 50% de la réussite d’un projet !”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02b1420932_0_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fr-FR" b="1"/>
              <a:t>Recruter une MOE compétente et motivée</a:t>
            </a:r>
            <a:endParaRPr/>
          </a:p>
        </p:txBody>
      </p:sp>
      <p:sp>
        <p:nvSpPr>
          <p:cNvPr id="281" name="Google Shape;281;g102b1420932_0_39"/>
          <p:cNvSpPr/>
          <p:nvPr/>
        </p:nvSpPr>
        <p:spPr>
          <a:xfrm>
            <a:off x="7595675" y="975425"/>
            <a:ext cx="4383600" cy="29766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32650" rIns="0" bIns="32650" anchor="t" anchorCtr="0">
            <a:noAutofit/>
          </a:bodyPr>
          <a:lstStyle/>
          <a:p>
            <a:pPr marL="80641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la CC de St Meen le Grand : </a:t>
            </a:r>
            <a:r>
              <a:rPr lang="fr-FR" sz="1814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« </a:t>
            </a:r>
            <a:r>
              <a:rPr lang="fr-FR" sz="1814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Offre économique-ment la plus avantageuse selon les critères suivants :</a:t>
            </a:r>
            <a:endParaRPr/>
          </a:p>
          <a:p>
            <a:pPr marL="80641" marR="0" lvl="0" indent="-11518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valeur technique (35 points)</a:t>
            </a:r>
            <a:endParaRPr/>
          </a:p>
          <a:p>
            <a:pPr marL="80641" marR="0" lvl="0" indent="-11518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Démarche en matière de DD (30 points)</a:t>
            </a:r>
            <a:endParaRPr/>
          </a:p>
          <a:p>
            <a:pPr marL="80641" marR="0" lvl="0" indent="-11518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Prix (25 points)</a:t>
            </a:r>
            <a:endParaRPr/>
          </a:p>
          <a:p>
            <a:pPr marL="80641" marR="0" lvl="0" indent="-11518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 i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Délais (10 points) </a:t>
            </a:r>
            <a:r>
              <a:rPr lang="fr-FR" sz="1814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» </a:t>
            </a:r>
            <a:endParaRPr/>
          </a:p>
        </p:txBody>
      </p:sp>
      <p:sp>
        <p:nvSpPr>
          <p:cNvPr id="282" name="Google Shape;282;g102b1420932_0_39"/>
          <p:cNvSpPr txBox="1"/>
          <p:nvPr/>
        </p:nvSpPr>
        <p:spPr>
          <a:xfrm>
            <a:off x="591626" y="1461200"/>
            <a:ext cx="7241100" cy="47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25" tIns="42450" rIns="81625" bIns="42450" anchor="t" anchorCtr="0">
            <a:noAutofit/>
          </a:bodyPr>
          <a:lstStyle/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🡵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équipe compétente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définir les compétences recherchées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en fonction des références, formations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recevoir les équipes de Moe en entretien,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dilemme : </a:t>
            </a:r>
            <a:endParaRPr/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Char char="📫"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équipe importante :  plus cher / risque d’une coordination compliquée</a:t>
            </a:r>
            <a:endParaRPr/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Char char="📫"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Équipe plus restreinte : moins cher / risque de manque de compétences</a:t>
            </a:r>
            <a:endParaRPr/>
          </a:p>
          <a:p>
            <a:pPr marL="266700" marR="0" lvl="0" indent="-22098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endParaRPr sz="1600" b="1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Char char="🡵"/>
            </a:pP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Une équipe, garantissant un travail systémique »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10"/>
              <a:buFont typeface="Noto Sans Symbols"/>
              <a:buNone/>
            </a:pPr>
            <a:r>
              <a:rPr lang="fr-FR" sz="18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Habituée à travailler ensemble ? Proposant une méthode de travail collaborative ?</a:t>
            </a:r>
            <a:endParaRPr sz="18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école de Bouvron : PCI (processus de conception intégré)</a:t>
            </a:r>
            <a:endParaRPr/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r>
              <a:rPr lang="fr-FR"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: pôle communautaire CCVI : exigence d’une réponse exclusive des BE avec un seul archi</a:t>
            </a:r>
            <a:endParaRPr/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endParaRPr sz="16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"/>
              <a:buFont typeface="Noto Sans Symbols"/>
              <a:buNone/>
            </a:pPr>
            <a:endParaRPr sz="1600" b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g102b1420932_0_39"/>
          <p:cNvSpPr/>
          <p:nvPr/>
        </p:nvSpPr>
        <p:spPr>
          <a:xfrm>
            <a:off x="7606259" y="4139313"/>
            <a:ext cx="4373100" cy="13668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32650" rIns="32650" bIns="32650" anchor="t" anchorCtr="0">
            <a:noAutofit/>
          </a:bodyPr>
          <a:lstStyle/>
          <a:p>
            <a:pPr marL="80641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 de Mouais : </a:t>
            </a:r>
            <a:r>
              <a:rPr lang="fr-FR" sz="1814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Mission complémentaire attribuée à Elément Terre (Philippe Liboureau) avant dépôt PC</a:t>
            </a:r>
            <a:endParaRPr sz="1814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g102b1420932_0_39"/>
          <p:cNvSpPr txBox="1"/>
          <p:nvPr/>
        </p:nvSpPr>
        <p:spPr>
          <a:xfrm>
            <a:off x="636075" y="5306125"/>
            <a:ext cx="6831300" cy="624300"/>
          </a:xfrm>
          <a:prstGeom prst="rect">
            <a:avLst/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spAutoFit/>
          </a:bodyPr>
          <a:lstStyle/>
          <a:p>
            <a:pPr marL="423541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Char char="►"/>
            </a:pP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définir les compétences recherchées et travailler les critères de sélection de la Moe de conception</a:t>
            </a:r>
            <a:endParaRPr/>
          </a:p>
        </p:txBody>
      </p:sp>
      <p:sp>
        <p:nvSpPr>
          <p:cNvPr id="285" name="Google Shape;285;g102b1420932_0_39"/>
          <p:cNvSpPr/>
          <p:nvPr/>
        </p:nvSpPr>
        <p:spPr>
          <a:xfrm>
            <a:off x="1238617" y="975425"/>
            <a:ext cx="136272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2200"/>
              <a:buFont typeface="Calibri"/>
              <a:buChar char="→"/>
            </a:pPr>
            <a:r>
              <a:rPr lang="fr-FR" sz="22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Ne pas sélectionner que sur le prix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02b1420932_0_75"/>
          <p:cNvSpPr txBox="1"/>
          <p:nvPr/>
        </p:nvSpPr>
        <p:spPr>
          <a:xfrm>
            <a:off x="836084" y="192088"/>
            <a:ext cx="10642500" cy="6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❸ Impliquer le Bureau de contrôle</a:t>
            </a:r>
            <a:endParaRPr sz="2800" b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508"/>
              </a:spcBef>
              <a:spcAft>
                <a:spcPts val="0"/>
              </a:spcAft>
              <a:buNone/>
            </a:pPr>
            <a:endParaRPr sz="2540" b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g102b1420932_0_75"/>
          <p:cNvSpPr/>
          <p:nvPr/>
        </p:nvSpPr>
        <p:spPr>
          <a:xfrm>
            <a:off x="6874933" y="1268413"/>
            <a:ext cx="5200800" cy="3009900"/>
          </a:xfrm>
          <a:prstGeom prst="round2DiagRect">
            <a:avLst>
              <a:gd name="adj1" fmla="val 0"/>
              <a:gd name="adj2" fmla="val 23986"/>
            </a:avLst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noAutofit/>
          </a:bodyPr>
          <a:lstStyle/>
          <a:p>
            <a:pPr marL="80641" marR="0" lvl="0" indent="863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1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 </a:t>
            </a:r>
            <a:r>
              <a:rPr lang="fr-FR" sz="1814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Missions obligatoires </a:t>
            </a:r>
            <a:r>
              <a:rPr lang="fr-FR" sz="1814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/>
          </a:p>
          <a:p>
            <a:pPr marL="89281" marR="0" lvl="0" indent="-863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 garantir la solidité de l’ouvrage</a:t>
            </a:r>
            <a:endParaRPr/>
          </a:p>
          <a:p>
            <a:pPr marL="89281" marR="0" lvl="0" indent="-8639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Calibri"/>
              <a:buChar char="-"/>
            </a:pPr>
            <a:r>
              <a:rPr lang="fr-FR" sz="1814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 garantir la sécurité de l’ouvrage</a:t>
            </a:r>
            <a:endParaRPr/>
          </a:p>
          <a:p>
            <a:pPr marL="80641" marR="0" lvl="0" indent="863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14" u="sng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et notamment lorsque l’on s’écarte des DTU, règles pros…</a:t>
            </a:r>
            <a:endParaRPr/>
          </a:p>
          <a:p>
            <a:pPr marL="80641" marR="0" lvl="0" indent="8639" algn="l" rtl="0">
              <a:spcBef>
                <a:spcPts val="0"/>
              </a:spcBef>
              <a:spcAft>
                <a:spcPts val="0"/>
              </a:spcAft>
              <a:buNone/>
            </a:pPr>
            <a:endParaRPr sz="1814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641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50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►</a:t>
            </a:r>
            <a:r>
              <a:rPr lang="fr-FR" sz="2000" b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Missions facultatives : </a:t>
            </a:r>
            <a:r>
              <a:rPr lang="fr-FR" sz="1814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vérifier la sismique, acoustique, accessibilité, thermique…</a:t>
            </a:r>
            <a:endParaRPr/>
          </a:p>
        </p:txBody>
      </p:sp>
      <p:sp>
        <p:nvSpPr>
          <p:cNvPr id="293" name="Google Shape;293;g102b1420932_0_75"/>
          <p:cNvSpPr txBox="1"/>
          <p:nvPr/>
        </p:nvSpPr>
        <p:spPr>
          <a:xfrm>
            <a:off x="836084" y="896938"/>
            <a:ext cx="5769900" cy="24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625" tIns="42450" rIns="81625" bIns="42450" anchor="t" anchorCtr="0">
            <a:noAutofit/>
          </a:bodyPr>
          <a:lstStyle/>
          <a:p>
            <a:pPr marL="266700" marR="0" lvl="0" indent="-16300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633"/>
              <a:buFont typeface="Noto Sans Symbols"/>
              <a:buNone/>
            </a:pPr>
            <a:endParaRPr sz="1633" b="1">
              <a:solidFill>
                <a:srgbClr val="69A12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2000"/>
              </a:lnSpc>
              <a:spcBef>
                <a:spcPts val="544"/>
              </a:spcBef>
              <a:spcAft>
                <a:spcPts val="0"/>
              </a:spcAft>
              <a:buClr>
                <a:srgbClr val="804C19"/>
              </a:buClr>
              <a:buSzPts val="1633"/>
              <a:buFont typeface="Noto Sans Symbols"/>
              <a:buNone/>
            </a:pPr>
            <a:r>
              <a:rPr lang="fr-FR" sz="1633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🡵</a:t>
            </a:r>
            <a:r>
              <a:rPr lang="fr-FR" sz="1633" b="1">
                <a:solidFill>
                  <a:srgbClr val="69A12B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Avis du Bureau de contrôle : 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décisif en matière d’assurance</a:t>
            </a:r>
            <a:endParaRPr/>
          </a:p>
          <a:p>
            <a:pPr marL="266700" marR="0" lvl="0" indent="-266700" algn="l" rtl="0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endParaRPr sz="1800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2000"/>
              </a:lnSpc>
              <a:spcBef>
                <a:spcPts val="544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r>
              <a:rPr lang="fr-FR" sz="1800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🡵</a:t>
            </a:r>
            <a:r>
              <a:rPr lang="fr-FR" sz="1800" b="1">
                <a:solidFill>
                  <a:srgbClr val="69A12B"/>
                </a:solidFill>
                <a:latin typeface="Calibri"/>
                <a:ea typeface="Calibri"/>
                <a:cs typeface="Calibri"/>
                <a:sym typeface="Calibri"/>
              </a:rPr>
              <a:t> 	</a:t>
            </a: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Moe : 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apporter les preuves au Bureau de Contrôle de la solidité et de la sécurité de l’ouvrage</a:t>
            </a:r>
            <a:endParaRPr/>
          </a:p>
          <a:p>
            <a:pPr marL="266700" marR="0" lvl="0" indent="-266700" algn="l" rtl="0">
              <a:lnSpc>
                <a:spcPct val="102000"/>
              </a:lnSpc>
              <a:spcBef>
                <a:spcPts val="1088"/>
              </a:spcBef>
              <a:spcAft>
                <a:spcPts val="0"/>
              </a:spcAft>
              <a:buClr>
                <a:srgbClr val="804C19"/>
              </a:buClr>
              <a:buSzPts val="1800"/>
              <a:buFont typeface="Noto Sans Symbols"/>
              <a:buNone/>
            </a:pPr>
            <a:r>
              <a:rPr lang="fr-FR" sz="1800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800" b="1">
                <a:solidFill>
                  <a:srgbClr val="804C19"/>
                </a:solidFill>
                <a:latin typeface="Calibri"/>
                <a:ea typeface="Calibri"/>
                <a:cs typeface="Calibri"/>
                <a:sym typeface="Calibri"/>
              </a:rPr>
              <a:t>🡵</a:t>
            </a:r>
            <a:r>
              <a:rPr lang="fr-FR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MO : 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inclure dans les missions du BC du temps pour étudier et donner son aval lors des phases de conception, a fortiori en cas de ‘techniques non courantes’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6700" marR="0" lvl="0" indent="-266700" algn="l" rtl="0">
              <a:lnSpc>
                <a:spcPct val="102000"/>
              </a:lnSpc>
              <a:spcBef>
                <a:spcPts val="1088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None/>
            </a:pPr>
            <a:endParaRPr sz="1814" b="1">
              <a:solidFill>
                <a:srgbClr val="804C1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4" name="Google Shape;294;g102b1420932_0_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6900" y="4479925"/>
            <a:ext cx="825500" cy="1030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g102b1420932_0_7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26867" y="5613400"/>
            <a:ext cx="1860550" cy="66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102b1420932_0_7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00784" y="5394325"/>
            <a:ext cx="1050925" cy="788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102b1420932_0_7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263718" y="4473575"/>
            <a:ext cx="1228725" cy="895350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102b1420932_0_75"/>
          <p:cNvSpPr txBox="1"/>
          <p:nvPr/>
        </p:nvSpPr>
        <p:spPr>
          <a:xfrm>
            <a:off x="624417" y="5160963"/>
            <a:ext cx="6409200" cy="624300"/>
          </a:xfrm>
          <a:prstGeom prst="rect">
            <a:avLst/>
          </a:prstGeom>
          <a:noFill/>
          <a:ln w="9525" cap="flat" cmpd="sng">
            <a:solidFill>
              <a:srgbClr val="DF7C0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2650" tIns="32650" rIns="32650" bIns="32650" anchor="t" anchorCtr="0">
            <a:spAutoFit/>
          </a:bodyPr>
          <a:lstStyle/>
          <a:p>
            <a:pPr marL="423541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804C19"/>
              </a:buClr>
              <a:buSzPts val="1814"/>
              <a:buFont typeface="Noto Sans Symbols"/>
              <a:buChar char="►"/>
            </a:pPr>
            <a:r>
              <a:rPr lang="fr-FR" sz="1814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Bien définir les missions confiées au Bureau de contrôle, a fortiori en cas de techniques non courantes</a:t>
            </a:r>
            <a:endParaRPr/>
          </a:p>
        </p:txBody>
      </p:sp>
      <p:cxnSp>
        <p:nvCxnSpPr>
          <p:cNvPr id="299" name="Google Shape;299;g102b1420932_0_75"/>
          <p:cNvCxnSpPr/>
          <p:nvPr/>
        </p:nvCxnSpPr>
        <p:spPr>
          <a:xfrm>
            <a:off x="685800" y="6342063"/>
            <a:ext cx="10987500" cy="0"/>
          </a:xfrm>
          <a:prstGeom prst="straightConnector1">
            <a:avLst/>
          </a:prstGeom>
          <a:noFill/>
          <a:ln w="9525" cap="flat" cmpd="sng">
            <a:solidFill>
              <a:srgbClr val="DF7C09"/>
            </a:solidFill>
            <a:prstDash val="dot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  <p:pic>
        <p:nvPicPr>
          <p:cNvPr id="300" name="Google Shape;300;g102b1420932_0_7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454651" y="6399213"/>
            <a:ext cx="1266825" cy="454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1" name="Google Shape;301;g102b1420932_0_75"/>
          <p:cNvCxnSpPr/>
          <p:nvPr/>
        </p:nvCxnSpPr>
        <p:spPr>
          <a:xfrm>
            <a:off x="685800" y="6342063"/>
            <a:ext cx="10987500" cy="0"/>
          </a:xfrm>
          <a:prstGeom prst="straightConnector1">
            <a:avLst/>
          </a:prstGeom>
          <a:noFill/>
          <a:ln w="9525" cap="flat" cmpd="sng">
            <a:solidFill>
              <a:srgbClr val="DF7C09"/>
            </a:solidFill>
            <a:prstDash val="dot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302" name="Google Shape;302;g102b1420932_0_75"/>
          <p:cNvSpPr txBox="1"/>
          <p:nvPr/>
        </p:nvSpPr>
        <p:spPr>
          <a:xfrm>
            <a:off x="11311467" y="6494463"/>
            <a:ext cx="383100" cy="21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fld id="{00000000-1234-1234-1234-123412341234}" type="slidenum"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800" b="0" i="1">
              <a:solidFill>
                <a:srgbClr val="DF7C0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g102b1420932_0_75"/>
          <p:cNvSpPr txBox="1"/>
          <p:nvPr/>
        </p:nvSpPr>
        <p:spPr>
          <a:xfrm>
            <a:off x="558800" y="6440488"/>
            <a:ext cx="3501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Un réseau de collectivités engagées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800"/>
              <a:buFont typeface="Noto Sans Symbols"/>
              <a:buNone/>
            </a:pPr>
            <a:r>
              <a:rPr lang="fr-FR" sz="8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dans l’aménagement et le développement local durable</a:t>
            </a:r>
            <a:endParaRPr/>
          </a:p>
        </p:txBody>
      </p:sp>
      <p:sp>
        <p:nvSpPr>
          <p:cNvPr id="304" name="Google Shape;304;g102b1420932_0_75"/>
          <p:cNvSpPr/>
          <p:nvPr/>
        </p:nvSpPr>
        <p:spPr>
          <a:xfrm>
            <a:off x="874184" y="671513"/>
            <a:ext cx="13627200" cy="43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F7C09"/>
              </a:buClr>
              <a:buSzPts val="2200"/>
              <a:buFont typeface="Calibri"/>
              <a:buChar char="→"/>
            </a:pPr>
            <a:r>
              <a:rPr lang="fr-FR" sz="2200" b="0" i="1">
                <a:solidFill>
                  <a:srgbClr val="DF7C09"/>
                </a:solidFill>
                <a:latin typeface="Calibri"/>
                <a:ea typeface="Calibri"/>
                <a:cs typeface="Calibri"/>
                <a:sym typeface="Calibri"/>
              </a:rPr>
              <a:t>A fortiori en cas de souhait d’un projet en techniques non courantes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">
      <a:dk1>
        <a:srgbClr val="000000"/>
      </a:dk1>
      <a:lt1>
        <a:srgbClr val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EC632B"/>
      </a:accent5>
      <a:accent6>
        <a:srgbClr val="CD632B"/>
      </a:accent6>
      <a:hlink>
        <a:srgbClr val="6B9F25"/>
      </a:hlink>
      <a:folHlink>
        <a:srgbClr val="BA690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2039</Words>
  <Application>Microsoft Office PowerPoint</Application>
  <PresentationFormat>Grand écran</PresentationFormat>
  <Paragraphs>244</Paragraphs>
  <Slides>21</Slides>
  <Notes>21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Avenir</vt:lpstr>
      <vt:lpstr>Noto Sans Symbols</vt:lpstr>
      <vt:lpstr>Montserrat</vt:lpstr>
      <vt:lpstr>Calibri</vt:lpstr>
      <vt:lpstr>Times New Roman</vt:lpstr>
      <vt:lpstr>Arial</vt:lpstr>
      <vt:lpstr>Thème Office</vt:lpstr>
      <vt:lpstr>Conception personnalisée</vt:lpstr>
      <vt:lpstr>1_Thème Office</vt:lpstr>
      <vt:lpstr>Présentation PowerPoint</vt:lpstr>
      <vt:lpstr>Atelier 1 :  Construire un bâtiment en bois local : de la volonté politique à la rédaction du CCTP, comment faire ? </vt:lpstr>
      <vt:lpstr>Différents types de constructions bois</vt:lpstr>
      <vt:lpstr>Définir le bois local</vt:lpstr>
      <vt:lpstr>Resituer les priorités</vt:lpstr>
      <vt:lpstr>Affirmer la volonté politique</vt:lpstr>
      <vt:lpstr>Un programme bien défini</vt:lpstr>
      <vt:lpstr>Recruter une MOE compétente et motivée</vt:lpstr>
      <vt:lpstr>Présentation PowerPoint</vt:lpstr>
      <vt:lpstr>Présentation PowerPoint</vt:lpstr>
      <vt:lpstr>Chronologie et anticipation</vt:lpstr>
      <vt:lpstr>Préparation &amp; anticipation</vt:lpstr>
      <vt:lpstr>Rédaction du CCTP/DCE</vt:lpstr>
      <vt:lpstr>Cas des collectivités propriétaires de bois</vt:lpstr>
      <vt:lpstr>Sélection des entreprises &amp; suivi de chantier</vt:lpstr>
      <vt:lpstr>Suivi du chantier</vt:lpstr>
      <vt:lpstr>Présentation PowerPoint</vt:lpstr>
      <vt:lpstr>Ressources bibliographiques</vt:lpstr>
      <vt:lpstr>Ressources bibliographiques</vt:lpstr>
      <vt:lpstr>Ressources bibliographiques</vt:lpstr>
      <vt:lpstr>Contacts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Gaelle ALLAIRE</dc:creator>
  <cp:lastModifiedBy>Milena CRETON</cp:lastModifiedBy>
  <cp:revision>3</cp:revision>
  <dcterms:created xsi:type="dcterms:W3CDTF">2021-09-24T08:25:22Z</dcterms:created>
  <dcterms:modified xsi:type="dcterms:W3CDTF">2021-12-02T09:11:20Z</dcterms:modified>
</cp:coreProperties>
</file>